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4484" r:id="rId1"/>
  </p:sldMasterIdLst>
  <p:notesMasterIdLst>
    <p:notesMasterId r:id="rId25"/>
  </p:notesMasterIdLst>
  <p:handoutMasterIdLst>
    <p:handoutMasterId r:id="rId26"/>
  </p:handoutMasterIdLst>
  <p:sldIdLst>
    <p:sldId id="722" r:id="rId2"/>
    <p:sldId id="831" r:id="rId3"/>
    <p:sldId id="835" r:id="rId4"/>
    <p:sldId id="842" r:id="rId5"/>
    <p:sldId id="868" r:id="rId6"/>
    <p:sldId id="851" r:id="rId7"/>
    <p:sldId id="843" r:id="rId8"/>
    <p:sldId id="844" r:id="rId9"/>
    <p:sldId id="852" r:id="rId10"/>
    <p:sldId id="861" r:id="rId11"/>
    <p:sldId id="862" r:id="rId12"/>
    <p:sldId id="854" r:id="rId13"/>
    <p:sldId id="850" r:id="rId14"/>
    <p:sldId id="833" r:id="rId15"/>
    <p:sldId id="834" r:id="rId16"/>
    <p:sldId id="840" r:id="rId17"/>
    <p:sldId id="865" r:id="rId18"/>
    <p:sldId id="867" r:id="rId19"/>
    <p:sldId id="718" r:id="rId20"/>
    <p:sldId id="859" r:id="rId21"/>
    <p:sldId id="860" r:id="rId22"/>
    <p:sldId id="869" r:id="rId23"/>
    <p:sldId id="812" r:id="rId24"/>
  </p:sldIdLst>
  <p:sldSz cx="9144000" cy="6858000" type="screen4x3"/>
  <p:notesSz cx="6934200" cy="9232900"/>
  <p:embeddedFontLst>
    <p:embeddedFont>
      <p:font typeface="Arial Rounded MT Bold" panose="020F0704030504030204" pitchFamily="34" charset="0"/>
      <p:regular r:id="rId27"/>
    </p:embeddedFont>
    <p:embeddedFont>
      <p:font typeface="Calibri" panose="020F0502020204030204" pitchFamily="34" charset="0"/>
      <p:regular r:id="rId28"/>
      <p:bold r:id="rId29"/>
      <p:italic r:id="rId30"/>
      <p:boldItalic r:id="rId31"/>
    </p:embeddedFont>
    <p:embeddedFont>
      <p:font typeface="Gill Sans MT" panose="020B0502020104020203" pitchFamily="34" charset="0"/>
      <p:regular r:id="rId32"/>
      <p:bold r:id="rId33"/>
      <p:italic r:id="rId34"/>
      <p:boldItalic r:id="rId35"/>
    </p:embeddedFont>
    <p:embeddedFont>
      <p:font typeface="Lucida Handwriting" panose="03010101010101010101" pitchFamily="66" charset="0"/>
      <p:regular r:id="rId36"/>
    </p:embeddedFont>
    <p:embeddedFont>
      <p:font typeface="Roboto" panose="02000000000000000000" pitchFamily="2" charset="0"/>
      <p:regular r:id="rId37"/>
      <p:bold r:id="rId38"/>
      <p:italic r:id="rId39"/>
      <p:boldItalic r:id="rId40"/>
    </p:embeddedFont>
  </p:embeddedFontLst>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904E"/>
    <a:srgbClr val="0033CC"/>
    <a:srgbClr val="006600"/>
    <a:srgbClr val="660066"/>
    <a:srgbClr val="CCCCFF"/>
    <a:srgbClr val="CC99FF"/>
    <a:srgbClr val="68A0D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8" autoAdjust="0"/>
    <p:restoredTop sz="68970" autoAdjust="0"/>
  </p:normalViewPr>
  <p:slideViewPr>
    <p:cSldViewPr>
      <p:cViewPr varScale="1">
        <p:scale>
          <a:sx n="78" d="100"/>
          <a:sy n="78" d="100"/>
        </p:scale>
        <p:origin x="24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02" y="-102"/>
      </p:cViewPr>
      <p:guideLst>
        <p:guide orient="horz" pos="2907"/>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Caron" userId="e3502019-e7b4-46c1-a287-1685bc026c65" providerId="ADAL" clId="{80C62582-EFAE-4700-8690-CA473A7F8266}"/>
    <pc:docChg chg="modSld">
      <pc:chgData name="Lisa Caron" userId="e3502019-e7b4-46c1-a287-1685bc026c65" providerId="ADAL" clId="{80C62582-EFAE-4700-8690-CA473A7F8266}" dt="2021-09-27T15:16:08.610" v="125" actId="20577"/>
      <pc:docMkLst>
        <pc:docMk/>
      </pc:docMkLst>
      <pc:sldChg chg="modSp mod modNotesTx">
        <pc:chgData name="Lisa Caron" userId="e3502019-e7b4-46c1-a287-1685bc026c65" providerId="ADAL" clId="{80C62582-EFAE-4700-8690-CA473A7F8266}" dt="2021-09-27T15:16:08.610" v="125" actId="20577"/>
        <pc:sldMkLst>
          <pc:docMk/>
          <pc:sldMk cId="0" sldId="833"/>
        </pc:sldMkLst>
        <pc:spChg chg="mod">
          <ac:chgData name="Lisa Caron" userId="e3502019-e7b4-46c1-a287-1685bc026c65" providerId="ADAL" clId="{80C62582-EFAE-4700-8690-CA473A7F8266}" dt="2021-09-27T15:14:35.548" v="70" actId="20577"/>
          <ac:spMkLst>
            <pc:docMk/>
            <pc:sldMk cId="0" sldId="833"/>
            <ac:spMk id="15363" creationId="{00000000-0000-0000-0000-000000000000}"/>
          </ac:spMkLst>
        </pc:spChg>
      </pc:sldChg>
      <pc:sldChg chg="modSp mod">
        <pc:chgData name="Lisa Caron" userId="e3502019-e7b4-46c1-a287-1685bc026c65" providerId="ADAL" clId="{80C62582-EFAE-4700-8690-CA473A7F8266}" dt="2021-09-27T15:14:12.148" v="67" actId="20577"/>
        <pc:sldMkLst>
          <pc:docMk/>
          <pc:sldMk cId="0" sldId="850"/>
        </pc:sldMkLst>
        <pc:spChg chg="mod">
          <ac:chgData name="Lisa Caron" userId="e3502019-e7b4-46c1-a287-1685bc026c65" providerId="ADAL" clId="{80C62582-EFAE-4700-8690-CA473A7F8266}" dt="2021-09-27T15:14:12.148" v="67" actId="20577"/>
          <ac:spMkLst>
            <pc:docMk/>
            <pc:sldMk cId="0" sldId="850"/>
            <ac:spMk id="20484" creationId="{00000000-0000-0000-0000-000000000000}"/>
          </ac:spMkLst>
        </pc:spChg>
      </pc:sldChg>
    </pc:docChg>
  </pc:docChgLst>
  <pc:docChgLst>
    <pc:chgData name="Sami Cromie" userId="010cb44f-dc46-477a-a7bc-e1e9f7e1274c" providerId="ADAL" clId="{FD94AC65-22C3-4A95-B4FE-0E868853AD04}"/>
    <pc:docChg chg="undo custSel addSld delSld modSld sldOrd">
      <pc:chgData name="Sami Cromie" userId="010cb44f-dc46-477a-a7bc-e1e9f7e1274c" providerId="ADAL" clId="{FD94AC65-22C3-4A95-B4FE-0E868853AD04}" dt="2021-05-06T20:43:48.283" v="465" actId="20577"/>
      <pc:docMkLst>
        <pc:docMk/>
      </pc:docMkLst>
      <pc:sldChg chg="delSp modSp mod modNotesTx">
        <pc:chgData name="Sami Cromie" userId="010cb44f-dc46-477a-a7bc-e1e9f7e1274c" providerId="ADAL" clId="{FD94AC65-22C3-4A95-B4FE-0E868853AD04}" dt="2021-05-06T20:35:53.959" v="376" actId="27636"/>
        <pc:sldMkLst>
          <pc:docMk/>
          <pc:sldMk cId="0" sldId="718"/>
        </pc:sldMkLst>
        <pc:spChg chg="del">
          <ac:chgData name="Sami Cromie" userId="010cb44f-dc46-477a-a7bc-e1e9f7e1274c" providerId="ADAL" clId="{FD94AC65-22C3-4A95-B4FE-0E868853AD04}" dt="2021-05-06T20:29:32.213" v="228" actId="21"/>
          <ac:spMkLst>
            <pc:docMk/>
            <pc:sldMk cId="0" sldId="718"/>
            <ac:spMk id="21506" creationId="{00000000-0000-0000-0000-000000000000}"/>
          </ac:spMkLst>
        </pc:spChg>
        <pc:spChg chg="mod">
          <ac:chgData name="Sami Cromie" userId="010cb44f-dc46-477a-a7bc-e1e9f7e1274c" providerId="ADAL" clId="{FD94AC65-22C3-4A95-B4FE-0E868853AD04}" dt="2021-05-06T20:35:53.959" v="376" actId="27636"/>
          <ac:spMkLst>
            <pc:docMk/>
            <pc:sldMk cId="0" sldId="718"/>
            <ac:spMk id="21507" creationId="{00000000-0000-0000-0000-000000000000}"/>
          </ac:spMkLst>
        </pc:spChg>
        <pc:spChg chg="mod">
          <ac:chgData name="Sami Cromie" userId="010cb44f-dc46-477a-a7bc-e1e9f7e1274c" providerId="ADAL" clId="{FD94AC65-22C3-4A95-B4FE-0E868853AD04}" dt="2021-05-06T20:29:46.643" v="231" actId="14100"/>
          <ac:spMkLst>
            <pc:docMk/>
            <pc:sldMk cId="0" sldId="718"/>
            <ac:spMk id="21508" creationId="{00000000-0000-0000-0000-000000000000}"/>
          </ac:spMkLst>
        </pc:spChg>
      </pc:sldChg>
      <pc:sldChg chg="delSp modSp mod">
        <pc:chgData name="Sami Cromie" userId="010cb44f-dc46-477a-a7bc-e1e9f7e1274c" providerId="ADAL" clId="{FD94AC65-22C3-4A95-B4FE-0E868853AD04}" dt="2021-05-06T20:35:30.646" v="372" actId="20577"/>
        <pc:sldMkLst>
          <pc:docMk/>
          <pc:sldMk cId="0" sldId="812"/>
        </pc:sldMkLst>
        <pc:spChg chg="del">
          <ac:chgData name="Sami Cromie" userId="010cb44f-dc46-477a-a7bc-e1e9f7e1274c" providerId="ADAL" clId="{FD94AC65-22C3-4A95-B4FE-0E868853AD04}" dt="2021-05-06T20:35:13.287" v="309" actId="21"/>
          <ac:spMkLst>
            <pc:docMk/>
            <pc:sldMk cId="0" sldId="812"/>
            <ac:spMk id="22530" creationId="{00000000-0000-0000-0000-000000000000}"/>
          </ac:spMkLst>
        </pc:spChg>
        <pc:spChg chg="mod">
          <ac:chgData name="Sami Cromie" userId="010cb44f-dc46-477a-a7bc-e1e9f7e1274c" providerId="ADAL" clId="{FD94AC65-22C3-4A95-B4FE-0E868853AD04}" dt="2021-05-06T20:35:30.646" v="372" actId="20577"/>
          <ac:spMkLst>
            <pc:docMk/>
            <pc:sldMk cId="0" sldId="812"/>
            <ac:spMk id="1170435" creationId="{00000000-0000-0000-0000-000000000000}"/>
          </ac:spMkLst>
        </pc:spChg>
      </pc:sldChg>
      <pc:sldChg chg="delSp modSp mod">
        <pc:chgData name="Sami Cromie" userId="010cb44f-dc46-477a-a7bc-e1e9f7e1274c" providerId="ADAL" clId="{FD94AC65-22C3-4A95-B4FE-0E868853AD04}" dt="2021-05-06T20:36:27.818" v="381" actId="14100"/>
        <pc:sldMkLst>
          <pc:docMk/>
          <pc:sldMk cId="0" sldId="833"/>
        </pc:sldMkLst>
        <pc:spChg chg="mod">
          <ac:chgData name="Sami Cromie" userId="010cb44f-dc46-477a-a7bc-e1e9f7e1274c" providerId="ADAL" clId="{FD94AC65-22C3-4A95-B4FE-0E868853AD04}" dt="2021-05-06T20:14:15.551" v="109" actId="20577"/>
          <ac:spMkLst>
            <pc:docMk/>
            <pc:sldMk cId="0" sldId="833"/>
            <ac:spMk id="15363" creationId="{00000000-0000-0000-0000-000000000000}"/>
          </ac:spMkLst>
        </pc:spChg>
        <pc:spChg chg="mod">
          <ac:chgData name="Sami Cromie" userId="010cb44f-dc46-477a-a7bc-e1e9f7e1274c" providerId="ADAL" clId="{FD94AC65-22C3-4A95-B4FE-0E868853AD04}" dt="2021-05-06T20:36:27.818" v="381" actId="14100"/>
          <ac:spMkLst>
            <pc:docMk/>
            <pc:sldMk cId="0" sldId="833"/>
            <ac:spMk id="16386" creationId="{00000000-0000-0000-0000-000000000000}"/>
          </ac:spMkLst>
        </pc:spChg>
        <pc:spChg chg="del">
          <ac:chgData name="Sami Cromie" userId="010cb44f-dc46-477a-a7bc-e1e9f7e1274c" providerId="ADAL" clId="{FD94AC65-22C3-4A95-B4FE-0E868853AD04}" dt="2021-05-06T20:12:53.369" v="0" actId="21"/>
          <ac:spMkLst>
            <pc:docMk/>
            <pc:sldMk cId="0" sldId="833"/>
            <ac:spMk id="16388" creationId="{00000000-0000-0000-0000-000000000000}"/>
          </ac:spMkLst>
        </pc:spChg>
      </pc:sldChg>
      <pc:sldChg chg="delSp modSp mod">
        <pc:chgData name="Sami Cromie" userId="010cb44f-dc46-477a-a7bc-e1e9f7e1274c" providerId="ADAL" clId="{FD94AC65-22C3-4A95-B4FE-0E868853AD04}" dt="2021-05-06T20:43:48.283" v="465" actId="20577"/>
        <pc:sldMkLst>
          <pc:docMk/>
          <pc:sldMk cId="0" sldId="834"/>
        </pc:sldMkLst>
        <pc:spChg chg="mod">
          <ac:chgData name="Sami Cromie" userId="010cb44f-dc46-477a-a7bc-e1e9f7e1274c" providerId="ADAL" clId="{FD94AC65-22C3-4A95-B4FE-0E868853AD04}" dt="2021-05-06T20:28:21.102" v="221" actId="27636"/>
          <ac:spMkLst>
            <pc:docMk/>
            <pc:sldMk cId="0" sldId="834"/>
            <ac:spMk id="8195" creationId="{00000000-0000-0000-0000-000000000000}"/>
          </ac:spMkLst>
        </pc:spChg>
        <pc:spChg chg="mod">
          <ac:chgData name="Sami Cromie" userId="010cb44f-dc46-477a-a7bc-e1e9f7e1274c" providerId="ADAL" clId="{FD94AC65-22C3-4A95-B4FE-0E868853AD04}" dt="2021-05-06T20:43:48.283" v="465" actId="20577"/>
          <ac:spMkLst>
            <pc:docMk/>
            <pc:sldMk cId="0" sldId="834"/>
            <ac:spMk id="18434" creationId="{00000000-0000-0000-0000-000000000000}"/>
          </ac:spMkLst>
        </pc:spChg>
        <pc:spChg chg="del">
          <ac:chgData name="Sami Cromie" userId="010cb44f-dc46-477a-a7bc-e1e9f7e1274c" providerId="ADAL" clId="{FD94AC65-22C3-4A95-B4FE-0E868853AD04}" dt="2021-05-06T20:28:07.464" v="217" actId="21"/>
          <ac:spMkLst>
            <pc:docMk/>
            <pc:sldMk cId="0" sldId="834"/>
            <ac:spMk id="18436" creationId="{00000000-0000-0000-0000-000000000000}"/>
          </ac:spMkLst>
        </pc:spChg>
      </pc:sldChg>
      <pc:sldChg chg="delSp modSp mod">
        <pc:chgData name="Sami Cromie" userId="010cb44f-dc46-477a-a7bc-e1e9f7e1274c" providerId="ADAL" clId="{FD94AC65-22C3-4A95-B4FE-0E868853AD04}" dt="2021-05-06T20:36:07.136" v="377" actId="14100"/>
        <pc:sldMkLst>
          <pc:docMk/>
          <pc:sldMk cId="0" sldId="840"/>
        </pc:sldMkLst>
        <pc:spChg chg="mod">
          <ac:chgData name="Sami Cromie" userId="010cb44f-dc46-477a-a7bc-e1e9f7e1274c" providerId="ADAL" clId="{FD94AC65-22C3-4A95-B4FE-0E868853AD04}" dt="2021-05-06T20:36:07.136" v="377" actId="14100"/>
          <ac:spMkLst>
            <pc:docMk/>
            <pc:sldMk cId="0" sldId="840"/>
            <ac:spMk id="19458" creationId="{00000000-0000-0000-0000-000000000000}"/>
          </ac:spMkLst>
        </pc:spChg>
        <pc:spChg chg="del">
          <ac:chgData name="Sami Cromie" userId="010cb44f-dc46-477a-a7bc-e1e9f7e1274c" providerId="ADAL" clId="{FD94AC65-22C3-4A95-B4FE-0E868853AD04}" dt="2021-05-06T20:28:29.562" v="222" actId="21"/>
          <ac:spMkLst>
            <pc:docMk/>
            <pc:sldMk cId="0" sldId="840"/>
            <ac:spMk id="19460" creationId="{00000000-0000-0000-0000-000000000000}"/>
          </ac:spMkLst>
        </pc:spChg>
      </pc:sldChg>
      <pc:sldChg chg="modSp mod setBg">
        <pc:chgData name="Sami Cromie" userId="010cb44f-dc46-477a-a7bc-e1e9f7e1274c" providerId="ADAL" clId="{FD94AC65-22C3-4A95-B4FE-0E868853AD04}" dt="2021-05-06T20:40:00.533" v="408" actId="20577"/>
        <pc:sldMkLst>
          <pc:docMk/>
          <pc:sldMk cId="0" sldId="844"/>
        </pc:sldMkLst>
        <pc:spChg chg="mod">
          <ac:chgData name="Sami Cromie" userId="010cb44f-dc46-477a-a7bc-e1e9f7e1274c" providerId="ADAL" clId="{FD94AC65-22C3-4A95-B4FE-0E868853AD04}" dt="2021-05-06T20:40:00.533" v="408" actId="20577"/>
          <ac:spMkLst>
            <pc:docMk/>
            <pc:sldMk cId="0" sldId="844"/>
            <ac:spMk id="8195" creationId="{00000000-0000-0000-0000-000000000000}"/>
          </ac:spMkLst>
        </pc:spChg>
      </pc:sldChg>
      <pc:sldChg chg="modSp mod">
        <pc:chgData name="Sami Cromie" userId="010cb44f-dc46-477a-a7bc-e1e9f7e1274c" providerId="ADAL" clId="{FD94AC65-22C3-4A95-B4FE-0E868853AD04}" dt="2021-05-06T20:36:43.357" v="383" actId="14100"/>
        <pc:sldMkLst>
          <pc:docMk/>
          <pc:sldMk cId="0" sldId="850"/>
        </pc:sldMkLst>
        <pc:spChg chg="mod">
          <ac:chgData name="Sami Cromie" userId="010cb44f-dc46-477a-a7bc-e1e9f7e1274c" providerId="ADAL" clId="{FD94AC65-22C3-4A95-B4FE-0E868853AD04}" dt="2021-05-06T20:36:43.357" v="383" actId="14100"/>
          <ac:spMkLst>
            <pc:docMk/>
            <pc:sldMk cId="0" sldId="850"/>
            <ac:spMk id="20483" creationId="{00000000-0000-0000-0000-000000000000}"/>
          </ac:spMkLst>
        </pc:spChg>
      </pc:sldChg>
      <pc:sldChg chg="modSp mod">
        <pc:chgData name="Sami Cromie" userId="010cb44f-dc46-477a-a7bc-e1e9f7e1274c" providerId="ADAL" clId="{FD94AC65-22C3-4A95-B4FE-0E868853AD04}" dt="2021-05-06T20:38:05.876" v="402" actId="14100"/>
        <pc:sldMkLst>
          <pc:docMk/>
          <pc:sldMk cId="0" sldId="852"/>
        </pc:sldMkLst>
        <pc:spChg chg="mod">
          <ac:chgData name="Sami Cromie" userId="010cb44f-dc46-477a-a7bc-e1e9f7e1274c" providerId="ADAL" clId="{FD94AC65-22C3-4A95-B4FE-0E868853AD04}" dt="2021-05-06T20:38:05.876" v="402" actId="14100"/>
          <ac:spMkLst>
            <pc:docMk/>
            <pc:sldMk cId="0" sldId="852"/>
            <ac:spMk id="12290" creationId="{00000000-0000-0000-0000-000000000000}"/>
          </ac:spMkLst>
        </pc:spChg>
      </pc:sldChg>
      <pc:sldChg chg="modSp mod">
        <pc:chgData name="Sami Cromie" userId="010cb44f-dc46-477a-a7bc-e1e9f7e1274c" providerId="ADAL" clId="{FD94AC65-22C3-4A95-B4FE-0E868853AD04}" dt="2021-05-06T20:36:52.662" v="385" actId="14100"/>
        <pc:sldMkLst>
          <pc:docMk/>
          <pc:sldMk cId="0" sldId="854"/>
        </pc:sldMkLst>
        <pc:spChg chg="mod">
          <ac:chgData name="Sami Cromie" userId="010cb44f-dc46-477a-a7bc-e1e9f7e1274c" providerId="ADAL" clId="{FD94AC65-22C3-4A95-B4FE-0E868853AD04}" dt="2021-05-06T20:36:52.662" v="385" actId="14100"/>
          <ac:spMkLst>
            <pc:docMk/>
            <pc:sldMk cId="0" sldId="854"/>
            <ac:spMk id="15362" creationId="{00000000-0000-0000-0000-000000000000}"/>
          </ac:spMkLst>
        </pc:spChg>
      </pc:sldChg>
      <pc:sldChg chg="delSp modSp mod">
        <pc:chgData name="Sami Cromie" userId="010cb44f-dc46-477a-a7bc-e1e9f7e1274c" providerId="ADAL" clId="{FD94AC65-22C3-4A95-B4FE-0E868853AD04}" dt="2021-05-06T20:30:40.753" v="241" actId="27636"/>
        <pc:sldMkLst>
          <pc:docMk/>
          <pc:sldMk cId="4277840150" sldId="859"/>
        </pc:sldMkLst>
        <pc:spChg chg="del">
          <ac:chgData name="Sami Cromie" userId="010cb44f-dc46-477a-a7bc-e1e9f7e1274c" providerId="ADAL" clId="{FD94AC65-22C3-4A95-B4FE-0E868853AD04}" dt="2021-05-06T20:30:31.322" v="238" actId="21"/>
          <ac:spMkLst>
            <pc:docMk/>
            <pc:sldMk cId="4277840150" sldId="859"/>
            <ac:spMk id="21506" creationId="{00000000-0000-0000-0000-000000000000}"/>
          </ac:spMkLst>
        </pc:spChg>
        <pc:spChg chg="mod">
          <ac:chgData name="Sami Cromie" userId="010cb44f-dc46-477a-a7bc-e1e9f7e1274c" providerId="ADAL" clId="{FD94AC65-22C3-4A95-B4FE-0E868853AD04}" dt="2021-05-06T20:30:40.753" v="241" actId="27636"/>
          <ac:spMkLst>
            <pc:docMk/>
            <pc:sldMk cId="4277840150" sldId="859"/>
            <ac:spMk id="21508" creationId="{00000000-0000-0000-0000-000000000000}"/>
          </ac:spMkLst>
        </pc:spChg>
      </pc:sldChg>
      <pc:sldChg chg="delSp modNotesTx">
        <pc:chgData name="Sami Cromie" userId="010cb44f-dc46-477a-a7bc-e1e9f7e1274c" providerId="ADAL" clId="{FD94AC65-22C3-4A95-B4FE-0E868853AD04}" dt="2021-05-06T20:31:22.747" v="243" actId="33524"/>
        <pc:sldMkLst>
          <pc:docMk/>
          <pc:sldMk cId="107437133" sldId="860"/>
        </pc:sldMkLst>
        <pc:spChg chg="del">
          <ac:chgData name="Sami Cromie" userId="010cb44f-dc46-477a-a7bc-e1e9f7e1274c" providerId="ADAL" clId="{FD94AC65-22C3-4A95-B4FE-0E868853AD04}" dt="2021-05-06T20:30:57.472" v="242" actId="21"/>
          <ac:spMkLst>
            <pc:docMk/>
            <pc:sldMk cId="107437133" sldId="860"/>
            <ac:spMk id="21506" creationId="{00000000-0000-0000-0000-000000000000}"/>
          </ac:spMkLst>
        </pc:spChg>
      </pc:sldChg>
      <pc:sldChg chg="addSp delSp modSp mod">
        <pc:chgData name="Sami Cromie" userId="010cb44f-dc46-477a-a7bc-e1e9f7e1274c" providerId="ADAL" clId="{FD94AC65-22C3-4A95-B4FE-0E868853AD04}" dt="2021-05-06T20:37:54.032" v="399" actId="14100"/>
        <pc:sldMkLst>
          <pc:docMk/>
          <pc:sldMk cId="3645256728" sldId="861"/>
        </pc:sldMkLst>
        <pc:spChg chg="mod">
          <ac:chgData name="Sami Cromie" userId="010cb44f-dc46-477a-a7bc-e1e9f7e1274c" providerId="ADAL" clId="{FD94AC65-22C3-4A95-B4FE-0E868853AD04}" dt="2021-05-06T20:37:48.572" v="397" actId="14100"/>
          <ac:spMkLst>
            <pc:docMk/>
            <pc:sldMk cId="3645256728" sldId="861"/>
            <ac:spMk id="2" creationId="{00000000-0000-0000-0000-000000000000}"/>
          </ac:spMkLst>
        </pc:spChg>
        <pc:spChg chg="mod">
          <ac:chgData name="Sami Cromie" userId="010cb44f-dc46-477a-a7bc-e1e9f7e1274c" providerId="ADAL" clId="{FD94AC65-22C3-4A95-B4FE-0E868853AD04}" dt="2021-05-06T20:37:54.032" v="399" actId="14100"/>
          <ac:spMkLst>
            <pc:docMk/>
            <pc:sldMk cId="3645256728" sldId="861"/>
            <ac:spMk id="3" creationId="{00000000-0000-0000-0000-000000000000}"/>
          </ac:spMkLst>
        </pc:spChg>
        <pc:spChg chg="del">
          <ac:chgData name="Sami Cromie" userId="010cb44f-dc46-477a-a7bc-e1e9f7e1274c" providerId="ADAL" clId="{FD94AC65-22C3-4A95-B4FE-0E868853AD04}" dt="2021-05-06T20:37:24.811" v="391" actId="21"/>
          <ac:spMkLst>
            <pc:docMk/>
            <pc:sldMk cId="3645256728" sldId="861"/>
            <ac:spMk id="4" creationId="{00000000-0000-0000-0000-000000000000}"/>
          </ac:spMkLst>
        </pc:spChg>
        <pc:spChg chg="add del mod">
          <ac:chgData name="Sami Cromie" userId="010cb44f-dc46-477a-a7bc-e1e9f7e1274c" providerId="ADAL" clId="{FD94AC65-22C3-4A95-B4FE-0E868853AD04}" dt="2021-05-06T20:37:28.688" v="393"/>
          <ac:spMkLst>
            <pc:docMk/>
            <pc:sldMk cId="3645256728" sldId="861"/>
            <ac:spMk id="5" creationId="{D3F54823-EFF4-4B95-BE54-7EA475E6F700}"/>
          </ac:spMkLst>
        </pc:spChg>
        <pc:picChg chg="add mod">
          <ac:chgData name="Sami Cromie" userId="010cb44f-dc46-477a-a7bc-e1e9f7e1274c" providerId="ADAL" clId="{FD94AC65-22C3-4A95-B4FE-0E868853AD04}" dt="2021-05-06T20:37:41.437" v="394"/>
          <ac:picMkLst>
            <pc:docMk/>
            <pc:sldMk cId="3645256728" sldId="861"/>
            <ac:picMk id="6" creationId="{3C0833F7-C8B1-42A7-AC2C-94F3D30F01BB}"/>
          </ac:picMkLst>
        </pc:picChg>
      </pc:sldChg>
      <pc:sldChg chg="addSp modSp mod">
        <pc:chgData name="Sami Cromie" userId="010cb44f-dc46-477a-a7bc-e1e9f7e1274c" providerId="ADAL" clId="{FD94AC65-22C3-4A95-B4FE-0E868853AD04}" dt="2021-05-06T20:37:16.412" v="390" actId="27636"/>
        <pc:sldMkLst>
          <pc:docMk/>
          <pc:sldMk cId="261284006" sldId="862"/>
        </pc:sldMkLst>
        <pc:spChg chg="mod">
          <ac:chgData name="Sami Cromie" userId="010cb44f-dc46-477a-a7bc-e1e9f7e1274c" providerId="ADAL" clId="{FD94AC65-22C3-4A95-B4FE-0E868853AD04}" dt="2021-05-06T20:37:16.412" v="390" actId="27636"/>
          <ac:spMkLst>
            <pc:docMk/>
            <pc:sldMk cId="261284006" sldId="862"/>
            <ac:spMk id="2" creationId="{00000000-0000-0000-0000-000000000000}"/>
          </ac:spMkLst>
        </pc:spChg>
        <pc:picChg chg="add mod">
          <ac:chgData name="Sami Cromie" userId="010cb44f-dc46-477a-a7bc-e1e9f7e1274c" providerId="ADAL" clId="{FD94AC65-22C3-4A95-B4FE-0E868853AD04}" dt="2021-05-06T20:37:10.637" v="386"/>
          <ac:picMkLst>
            <pc:docMk/>
            <pc:sldMk cId="261284006" sldId="862"/>
            <ac:picMk id="6" creationId="{3EB05797-F321-40D9-BCF8-B3A16AA38A50}"/>
          </ac:picMkLst>
        </pc:picChg>
      </pc:sldChg>
      <pc:sldChg chg="modSp del mod ord">
        <pc:chgData name="Sami Cromie" userId="010cb44f-dc46-477a-a7bc-e1e9f7e1274c" providerId="ADAL" clId="{FD94AC65-22C3-4A95-B4FE-0E868853AD04}" dt="2021-05-06T20:35:05.494" v="308" actId="2696"/>
        <pc:sldMkLst>
          <pc:docMk/>
          <pc:sldMk cId="1471151765" sldId="863"/>
        </pc:sldMkLst>
        <pc:spChg chg="mod">
          <ac:chgData name="Sami Cromie" userId="010cb44f-dc46-477a-a7bc-e1e9f7e1274c" providerId="ADAL" clId="{FD94AC65-22C3-4A95-B4FE-0E868853AD04}" dt="2021-05-06T20:33:14.460" v="275" actId="14100"/>
          <ac:spMkLst>
            <pc:docMk/>
            <pc:sldMk cId="1471151765" sldId="863"/>
            <ac:spMk id="2" creationId="{00000000-0000-0000-0000-000000000000}"/>
          </ac:spMkLst>
        </pc:spChg>
        <pc:spChg chg="mod">
          <ac:chgData name="Sami Cromie" userId="010cb44f-dc46-477a-a7bc-e1e9f7e1274c" providerId="ADAL" clId="{FD94AC65-22C3-4A95-B4FE-0E868853AD04}" dt="2021-05-06T20:34:31.153" v="302" actId="27636"/>
          <ac:spMkLst>
            <pc:docMk/>
            <pc:sldMk cId="1471151765" sldId="863"/>
            <ac:spMk id="4" creationId="{00000000-0000-0000-0000-000000000000}"/>
          </ac:spMkLst>
        </pc:spChg>
      </pc:sldChg>
      <pc:sldChg chg="delSp mod">
        <pc:chgData name="Sami Cromie" userId="010cb44f-dc46-477a-a7bc-e1e9f7e1274c" providerId="ADAL" clId="{FD94AC65-22C3-4A95-B4FE-0E868853AD04}" dt="2021-05-06T20:28:51.941" v="223" actId="21"/>
        <pc:sldMkLst>
          <pc:docMk/>
          <pc:sldMk cId="714809692" sldId="865"/>
        </pc:sldMkLst>
        <pc:spChg chg="del">
          <ac:chgData name="Sami Cromie" userId="010cb44f-dc46-477a-a7bc-e1e9f7e1274c" providerId="ADAL" clId="{FD94AC65-22C3-4A95-B4FE-0E868853AD04}" dt="2021-05-06T20:28:51.941" v="223" actId="21"/>
          <ac:spMkLst>
            <pc:docMk/>
            <pc:sldMk cId="714809692" sldId="865"/>
            <ac:spMk id="4" creationId="{00000000-0000-0000-0000-000000000000}"/>
          </ac:spMkLst>
        </pc:spChg>
      </pc:sldChg>
      <pc:sldChg chg="delSp modSp mod">
        <pc:chgData name="Sami Cromie" userId="010cb44f-dc46-477a-a7bc-e1e9f7e1274c" providerId="ADAL" clId="{FD94AC65-22C3-4A95-B4FE-0E868853AD04}" dt="2021-05-06T20:29:25.233" v="227" actId="14100"/>
        <pc:sldMkLst>
          <pc:docMk/>
          <pc:sldMk cId="1922137027" sldId="867"/>
        </pc:sldMkLst>
        <pc:spChg chg="mod">
          <ac:chgData name="Sami Cromie" userId="010cb44f-dc46-477a-a7bc-e1e9f7e1274c" providerId="ADAL" clId="{FD94AC65-22C3-4A95-B4FE-0E868853AD04}" dt="2021-05-06T20:29:25.233" v="227" actId="14100"/>
          <ac:spMkLst>
            <pc:docMk/>
            <pc:sldMk cId="1922137027" sldId="867"/>
            <ac:spMk id="2" creationId="{00000000-0000-0000-0000-000000000000}"/>
          </ac:spMkLst>
        </pc:spChg>
        <pc:spChg chg="del mod">
          <ac:chgData name="Sami Cromie" userId="010cb44f-dc46-477a-a7bc-e1e9f7e1274c" providerId="ADAL" clId="{FD94AC65-22C3-4A95-B4FE-0E868853AD04}" dt="2021-05-06T20:29:09.335" v="225" actId="21"/>
          <ac:spMkLst>
            <pc:docMk/>
            <pc:sldMk cId="1922137027" sldId="867"/>
            <ac:spMk id="4" creationId="{00000000-0000-0000-0000-000000000000}"/>
          </ac:spMkLst>
        </pc:spChg>
        <pc:graphicFrameChg chg="modGraphic">
          <ac:chgData name="Sami Cromie" userId="010cb44f-dc46-477a-a7bc-e1e9f7e1274c" providerId="ADAL" clId="{FD94AC65-22C3-4A95-B4FE-0E868853AD04}" dt="2021-05-06T20:29:13.864" v="226" actId="14734"/>
          <ac:graphicFrameMkLst>
            <pc:docMk/>
            <pc:sldMk cId="1922137027" sldId="867"/>
            <ac:graphicFrameMk id="5" creationId="{00000000-0000-0000-0000-000000000000}"/>
          </ac:graphicFrameMkLst>
        </pc:graphicFrameChg>
      </pc:sldChg>
      <pc:sldChg chg="addSp delSp modSp new mod">
        <pc:chgData name="Sami Cromie" userId="010cb44f-dc46-477a-a7bc-e1e9f7e1274c" providerId="ADAL" clId="{FD94AC65-22C3-4A95-B4FE-0E868853AD04}" dt="2021-05-06T20:35:00.163" v="307"/>
        <pc:sldMkLst>
          <pc:docMk/>
          <pc:sldMk cId="3372105640" sldId="869"/>
        </pc:sldMkLst>
        <pc:spChg chg="mod">
          <ac:chgData name="Sami Cromie" userId="010cb44f-dc46-477a-a7bc-e1e9f7e1274c" providerId="ADAL" clId="{FD94AC65-22C3-4A95-B4FE-0E868853AD04}" dt="2021-05-06T20:34:25.165" v="300" actId="255"/>
          <ac:spMkLst>
            <pc:docMk/>
            <pc:sldMk cId="3372105640" sldId="869"/>
            <ac:spMk id="2" creationId="{73F65ACC-8CD5-49D2-81FC-EDABF2AD05C9}"/>
          </ac:spMkLst>
        </pc:spChg>
        <pc:spChg chg="mod">
          <ac:chgData name="Sami Cromie" userId="010cb44f-dc46-477a-a7bc-e1e9f7e1274c" providerId="ADAL" clId="{FD94AC65-22C3-4A95-B4FE-0E868853AD04}" dt="2021-05-06T20:34:36.922" v="303"/>
          <ac:spMkLst>
            <pc:docMk/>
            <pc:sldMk cId="3372105640" sldId="869"/>
            <ac:spMk id="3" creationId="{48E2A29A-CB2A-435C-8397-A06E91B43AD1}"/>
          </ac:spMkLst>
        </pc:spChg>
        <pc:spChg chg="del">
          <ac:chgData name="Sami Cromie" userId="010cb44f-dc46-477a-a7bc-e1e9f7e1274c" providerId="ADAL" clId="{FD94AC65-22C3-4A95-B4FE-0E868853AD04}" dt="2021-05-06T20:34:49.085" v="306" actId="21"/>
          <ac:spMkLst>
            <pc:docMk/>
            <pc:sldMk cId="3372105640" sldId="869"/>
            <ac:spMk id="4" creationId="{A0D6A97D-7AA9-43D2-9E27-FD89624F838E}"/>
          </ac:spMkLst>
        </pc:spChg>
        <pc:spChg chg="add del mod">
          <ac:chgData name="Sami Cromie" userId="010cb44f-dc46-477a-a7bc-e1e9f7e1274c" providerId="ADAL" clId="{FD94AC65-22C3-4A95-B4FE-0E868853AD04}" dt="2021-05-06T20:34:43.582" v="305" actId="21"/>
          <ac:spMkLst>
            <pc:docMk/>
            <pc:sldMk cId="3372105640" sldId="869"/>
            <ac:spMk id="6" creationId="{C470B86E-5C8B-4C14-81D3-BE0C4F47143F}"/>
          </ac:spMkLst>
        </pc:spChg>
        <pc:picChg chg="add mod">
          <ac:chgData name="Sami Cromie" userId="010cb44f-dc46-477a-a7bc-e1e9f7e1274c" providerId="ADAL" clId="{FD94AC65-22C3-4A95-B4FE-0E868853AD04}" dt="2021-05-06T20:35:00.163" v="307"/>
          <ac:picMkLst>
            <pc:docMk/>
            <pc:sldMk cId="3372105640" sldId="869"/>
            <ac:picMk id="7" creationId="{6978268C-90F2-4D79-B66A-E26574C297E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41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25" y="4386263"/>
            <a:ext cx="5086350" cy="415448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3555" name="Rectangle 3"/>
          <p:cNvSpPr>
            <a:spLocks noGrp="1" noRot="1" noChangeAspect="1" noChangeArrowheads="1" noTextEdit="1"/>
          </p:cNvSpPr>
          <p:nvPr>
            <p:ph type="sldImg" idx="2"/>
          </p:nvPr>
        </p:nvSpPr>
        <p:spPr bwMode="auto">
          <a:xfrm>
            <a:off x="1162050" y="695325"/>
            <a:ext cx="4610100" cy="3457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0062340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5166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2400" b="1" i="0" u="none" strike="noStrike" kern="1200" baseline="0" dirty="0">
                <a:solidFill>
                  <a:schemeClr val="tx1"/>
                </a:solidFill>
                <a:latin typeface="Times New Roman" pitchFamily="18" charset="0"/>
                <a:ea typeface="+mn-ea"/>
                <a:cs typeface="+mn-cs"/>
              </a:rPr>
              <a:t>Per the glossary in the edTPA handbook:</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2400" b="1"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2400" b="1" i="0" u="none" strike="noStrike" kern="1200" baseline="0" dirty="0">
                <a:solidFill>
                  <a:schemeClr val="tx1"/>
                </a:solidFill>
                <a:latin typeface="Times New Roman" pitchFamily="18" charset="0"/>
                <a:ea typeface="+mn-ea"/>
                <a:cs typeface="+mn-cs"/>
              </a:rPr>
              <a:t>Learning segment: </a:t>
            </a:r>
            <a:r>
              <a:rPr lang="en-US" sz="2400" b="0" i="0" u="none" strike="noStrike" kern="1200" baseline="0" dirty="0">
                <a:solidFill>
                  <a:schemeClr val="tx1"/>
                </a:solidFill>
                <a:latin typeface="Times New Roman" pitchFamily="18" charset="0"/>
                <a:ea typeface="+mn-ea"/>
                <a:cs typeface="+mn-cs"/>
              </a:rPr>
              <a:t>As you develop, document, teach, and assess your lessons, you will reflect upon the cyclical relationship among planning, instruction, and assessment, with a focus on your students’ learning needs. </a:t>
            </a:r>
            <a:r>
              <a:rPr lang="en-US" dirty="0">
                <a:latin typeface="Arial" panose="020B0604020202020204" pitchFamily="34" charset="0"/>
                <a:cs typeface="Arial" panose="020B0604020202020204" pitchFamily="34" charset="0"/>
              </a:rPr>
              <a:t>Discuss and identify the central focus with your CT and agree upon a schedule for the 3 - 5 consecutive lesson plan teaching segment.</a:t>
            </a:r>
            <a:endParaRPr lang="en-US" sz="2400" b="1" i="1"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2400" b="1"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2400" b="1" i="0" u="none" strike="noStrike" kern="1200" baseline="0" dirty="0">
                <a:solidFill>
                  <a:schemeClr val="tx1"/>
                </a:solidFill>
                <a:latin typeface="Times New Roman" pitchFamily="18" charset="0"/>
                <a:ea typeface="+mn-ea"/>
                <a:cs typeface="+mn-cs"/>
              </a:rPr>
              <a:t>Central focus: </a:t>
            </a:r>
            <a:r>
              <a:rPr lang="en-US" sz="2400" b="0" i="0" u="none" strike="noStrike" kern="1200" baseline="0" dirty="0">
                <a:solidFill>
                  <a:schemeClr val="tx1"/>
                </a:solidFill>
                <a:latin typeface="Times New Roman" pitchFamily="18" charset="0"/>
                <a:ea typeface="+mn-ea"/>
                <a:cs typeface="+mn-cs"/>
              </a:rPr>
              <a:t>A description of the important understandings and core concepts that you want students to develop within the learning segment. The central focus (big picture) should go beyond a list of facts and skills, align with content standards and learning objectives, and address the subject-specific components in the learning segment.</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2400" b="1" i="1"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2400" b="0" i="0" u="sng" strike="noStrike" kern="1200" baseline="0" dirty="0">
                <a:solidFill>
                  <a:schemeClr val="tx1"/>
                </a:solidFill>
                <a:latin typeface="Times New Roman" pitchFamily="18" charset="0"/>
                <a:ea typeface="+mn-ea"/>
                <a:cs typeface="+mn-cs"/>
              </a:rPr>
              <a:t>Examples</a:t>
            </a:r>
            <a:r>
              <a:rPr lang="en-US" sz="2400" b="0" i="0" u="none" strike="noStrike" kern="1200" baseline="0" dirty="0">
                <a:solidFill>
                  <a:schemeClr val="tx1"/>
                </a:solidFill>
                <a:latin typeface="Times New Roman" pitchFamily="18" charset="0"/>
                <a:ea typeface="+mn-ea"/>
                <a:cs typeface="+mn-cs"/>
              </a:rPr>
              <a:t>: </a:t>
            </a:r>
            <a:r>
              <a:rPr lang="en-US" sz="2400" b="1" i="0" u="none" strike="noStrike" kern="1200" baseline="0" dirty="0">
                <a:solidFill>
                  <a:schemeClr val="tx1"/>
                </a:solidFill>
                <a:latin typeface="Times New Roman" pitchFamily="18" charset="0"/>
                <a:ea typeface="+mn-ea"/>
                <a:cs typeface="+mn-cs"/>
              </a:rPr>
              <a:t>Elementary</a:t>
            </a:r>
            <a:r>
              <a:rPr lang="en-US" sz="2400" b="0" i="0" u="none" strike="noStrike" kern="1200" baseline="0" dirty="0">
                <a:solidFill>
                  <a:schemeClr val="tx1"/>
                </a:solidFill>
                <a:latin typeface="Times New Roman" pitchFamily="18" charset="0"/>
                <a:ea typeface="+mn-ea"/>
                <a:cs typeface="+mn-cs"/>
              </a:rPr>
              <a:t>: 3–5 consecutive literacy lessons that focus primarily on comprehending or composing text; </a:t>
            </a:r>
            <a:r>
              <a:rPr lang="en-US" sz="2400" b="1" i="0" u="none" strike="noStrike" kern="1200" baseline="0" dirty="0">
                <a:solidFill>
                  <a:schemeClr val="tx1"/>
                </a:solidFill>
                <a:latin typeface="Times New Roman" pitchFamily="18" charset="0"/>
                <a:ea typeface="+mn-ea"/>
                <a:cs typeface="+mn-cs"/>
              </a:rPr>
              <a:t>Secondary</a:t>
            </a:r>
            <a:r>
              <a:rPr lang="en-US" sz="2400" b="0" i="0" u="none" strike="noStrike" kern="1200" baseline="0" dirty="0">
                <a:solidFill>
                  <a:schemeClr val="tx1"/>
                </a:solidFill>
                <a:latin typeface="Times New Roman" pitchFamily="18" charset="0"/>
                <a:ea typeface="+mn-ea"/>
                <a:cs typeface="+mn-cs"/>
              </a:rPr>
              <a:t>: 3–5 consecutive content (science, math, etc.) lessons or connected hours of instruction; </a:t>
            </a:r>
            <a:r>
              <a:rPr lang="en-US" sz="2400" b="1" i="0" u="none" strike="noStrike" kern="1200" baseline="0" dirty="0">
                <a:solidFill>
                  <a:schemeClr val="tx1"/>
                </a:solidFill>
                <a:latin typeface="Times New Roman" pitchFamily="18" charset="0"/>
                <a:ea typeface="+mn-ea"/>
                <a:cs typeface="+mn-cs"/>
              </a:rPr>
              <a:t>Special Education</a:t>
            </a:r>
            <a:r>
              <a:rPr lang="en-US" sz="2400" b="0" i="0" u="none" strike="noStrike" kern="1200" baseline="0" dirty="0">
                <a:solidFill>
                  <a:schemeClr val="tx1"/>
                </a:solidFill>
                <a:latin typeface="Times New Roman" pitchFamily="18" charset="0"/>
                <a:ea typeface="+mn-ea"/>
                <a:cs typeface="+mn-cs"/>
              </a:rPr>
              <a:t>: 3-5 lesson learning segment that focuses on a learning goal for one focus learner.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2400" b="0"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2400" b="0" i="0" u="none" strike="noStrike" kern="1200" baseline="0" dirty="0">
                <a:solidFill>
                  <a:schemeClr val="tx1"/>
                </a:solidFill>
                <a:latin typeface="Times New Roman" pitchFamily="18" charset="0"/>
                <a:ea typeface="+mn-ea"/>
                <a:cs typeface="+mn-cs"/>
              </a:rPr>
              <a:t>Instructions for assignments associated with the 3-5 lesson plan segment will be provided in the seminar course and assessed/graded by the instructor.</a:t>
            </a:r>
            <a:endParaRPr lang="en-US" dirty="0"/>
          </a:p>
          <a:p>
            <a:endParaRPr lang="en-US" dirty="0"/>
          </a:p>
        </p:txBody>
      </p:sp>
    </p:spTree>
    <p:extLst>
      <p:ext uri="{BB962C8B-B14F-4D97-AF65-F5344CB8AC3E}">
        <p14:creationId xmlns:p14="http://schemas.microsoft.com/office/powerpoint/2010/main" val="207288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indent="0">
              <a:buFontTx/>
              <a:buNone/>
              <a:defRPr/>
            </a:pPr>
            <a:endParaRPr lang="en-US" dirty="0"/>
          </a:p>
        </p:txBody>
      </p:sp>
    </p:spTree>
    <p:extLst>
      <p:ext uri="{BB962C8B-B14F-4D97-AF65-F5344CB8AC3E}">
        <p14:creationId xmlns:p14="http://schemas.microsoft.com/office/powerpoint/2010/main" val="11093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This is a schedule for your clinical practicum experience not your online seminar course. Your online clinical practicum seminar course will have separate schedule and timeline. </a:t>
            </a:r>
            <a:endParaRPr lang="en-US" baseline="0" dirty="0"/>
          </a:p>
          <a:p>
            <a:endParaRPr lang="en-US" baseline="0" dirty="0"/>
          </a:p>
        </p:txBody>
      </p:sp>
    </p:spTree>
    <p:extLst>
      <p:ext uri="{BB962C8B-B14F-4D97-AF65-F5344CB8AC3E}">
        <p14:creationId xmlns:p14="http://schemas.microsoft.com/office/powerpoint/2010/main" val="3886068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marL="0" indent="0">
              <a:buFontTx/>
              <a:buNone/>
              <a:defRPr/>
            </a:pPr>
            <a:r>
              <a:rPr lang="en-US" dirty="0"/>
              <a:t>An Informal Observation will be conducted by the FS in week 3. The informal observation should give the supervisor and CT a picture of the progress of the Student Teacher toward their midterm and final grades and allow intervention should deficiencies be seen. The FS will attach the Informal Observation Form or typed notes of  the observation to the midterm and final grade forms.</a:t>
            </a:r>
          </a:p>
          <a:p>
            <a:pPr marL="0" indent="0">
              <a:buFontTx/>
              <a:buNone/>
              <a:defRPr/>
            </a:pPr>
            <a:endParaRPr lang="en-US" dirty="0"/>
          </a:p>
          <a:p>
            <a:pPr marL="0" indent="0">
              <a:buFontTx/>
              <a:buNone/>
              <a:defRPr/>
            </a:pPr>
            <a:r>
              <a:rPr lang="en-US" dirty="0"/>
              <a:t>Evaluations are completed by both the CT and FS. The evaluations will be completed in the Tk20 system, and the CT, and FS will be able to access the evaluation forms once they log into their Tk20 accounts.</a:t>
            </a:r>
          </a:p>
          <a:p>
            <a:pPr marL="457200" indent="-457200">
              <a:buFontTx/>
              <a:buAutoNum type="arabicPeriod"/>
              <a:defRPr/>
            </a:pPr>
            <a:endParaRPr lang="en-US" dirty="0"/>
          </a:p>
          <a:p>
            <a:pPr marL="0" indent="0">
              <a:buFontTx/>
              <a:buNone/>
              <a:defRPr/>
            </a:pPr>
            <a:r>
              <a:rPr lang="en-US" dirty="0"/>
              <a:t>The grade forms are completed by the Faculty supervisor. The FS will discuss performance with CT’s, but the FS must be the one who submits the grade form within Tk20. A Student Teacher must pass the midterm grade with nothing less than a B (a B- is failing) in order to be eligible to continue student teaching and the seminar course. </a:t>
            </a:r>
          </a:p>
        </p:txBody>
      </p:sp>
    </p:spTree>
    <p:extLst>
      <p:ext uri="{BB962C8B-B14F-4D97-AF65-F5344CB8AC3E}">
        <p14:creationId xmlns:p14="http://schemas.microsoft.com/office/powerpoint/2010/main" val="141806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lvl="0">
              <a:lnSpc>
                <a:spcPct val="80000"/>
              </a:lnSpc>
              <a:defRPr/>
            </a:pPr>
            <a:r>
              <a:rPr lang="en-US" dirty="0"/>
              <a:t>Student Teachers who do not successfully complete the student teaching experience and/or student teaching seminar are subject to the Supplemental Standards and Referral. </a:t>
            </a:r>
          </a:p>
          <a:p>
            <a:pPr marL="0" marR="0" lvl="0" indent="-285750" algn="l" defTabSz="914400" rtl="0" eaLnBrk="0" fontAlgn="base" latinLnBrk="0" hangingPunct="0">
              <a:lnSpc>
                <a:spcPct val="80000"/>
              </a:lnSpc>
              <a:spcBef>
                <a:spcPct val="30000"/>
              </a:spcBef>
              <a:spcAft>
                <a:spcPct val="0"/>
              </a:spcAft>
              <a:buClrTx/>
              <a:buSzTx/>
              <a:buFontTx/>
              <a:buNone/>
              <a:tabLst/>
              <a:defRPr/>
            </a:pPr>
            <a:r>
              <a:rPr lang="en-US" dirty="0"/>
              <a:t>To view via ecampus: </a:t>
            </a:r>
            <a:r>
              <a:rPr lang="en-US" sz="2400" dirty="0">
                <a:latin typeface="Arial" pitchFamily="34" charset="0"/>
                <a:ea typeface="+mn-ea"/>
                <a:cs typeface="Arial" pitchFamily="34" charset="0"/>
              </a:rPr>
              <a:t>Log into student website and under the College of Education Resource</a:t>
            </a:r>
            <a:r>
              <a:rPr lang="en-US" sz="2400" baseline="0" dirty="0">
                <a:latin typeface="Arial" pitchFamily="34" charset="0"/>
                <a:ea typeface="+mn-ea"/>
                <a:cs typeface="Arial" pitchFamily="34" charset="0"/>
              </a:rPr>
              <a:t>s you’ll find </a:t>
            </a:r>
            <a:r>
              <a:rPr lang="en-US" sz="2400" dirty="0">
                <a:latin typeface="Arial" pitchFamily="34" charset="0"/>
                <a:ea typeface="+mn-ea"/>
                <a:cs typeface="Arial" pitchFamily="34" charset="0"/>
              </a:rPr>
              <a:t>the ‘Teacher Education Handbook’ link and then ‘Professional Expectations.’ Click ‘Supplemental Standards’.</a:t>
            </a:r>
          </a:p>
          <a:p>
            <a:pPr lvl="1">
              <a:lnSpc>
                <a:spcPct val="80000"/>
              </a:lnSpc>
              <a:defRPr/>
            </a:pPr>
            <a:endParaRPr lang="en-US" dirty="0"/>
          </a:p>
          <a:p>
            <a:pPr>
              <a:defRPr/>
            </a:pPr>
            <a:endParaRPr lang="en-US" dirty="0"/>
          </a:p>
        </p:txBody>
      </p:sp>
    </p:spTree>
    <p:extLst>
      <p:ext uri="{BB962C8B-B14F-4D97-AF65-F5344CB8AC3E}">
        <p14:creationId xmlns:p14="http://schemas.microsoft.com/office/powerpoint/2010/main" val="105493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Student Teacher who fails student teaching twice may be counseled out of the program. </a:t>
            </a:r>
          </a:p>
          <a:p>
            <a:endParaRPr lang="en-US" dirty="0"/>
          </a:p>
        </p:txBody>
      </p:sp>
    </p:spTree>
    <p:extLst>
      <p:ext uri="{BB962C8B-B14F-4D97-AF65-F5344CB8AC3E}">
        <p14:creationId xmlns:p14="http://schemas.microsoft.com/office/powerpoint/2010/main" val="19637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804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kern="1200" dirty="0">
                <a:solidFill>
                  <a:schemeClr val="tx1"/>
                </a:solidFill>
                <a:effectLst/>
                <a:latin typeface="Times New Roman" pitchFamily="18" charset="0"/>
                <a:ea typeface="+mn-ea"/>
                <a:cs typeface="+mn-cs"/>
              </a:rPr>
              <a:t>* Head coverings for religious purposes are acceptable in any setting</a:t>
            </a:r>
          </a:p>
          <a:p>
            <a:endParaRPr lang="en-US" dirty="0"/>
          </a:p>
        </p:txBody>
      </p:sp>
    </p:spTree>
    <p:extLst>
      <p:ext uri="{BB962C8B-B14F-4D97-AF65-F5344CB8AC3E}">
        <p14:creationId xmlns:p14="http://schemas.microsoft.com/office/powerpoint/2010/main" val="398592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Be sure you are familiar with the UOPX Student Code of Conduct and the Supplemental Standards located in the </a:t>
            </a:r>
            <a:r>
              <a:rPr lang="en-US" i="1" dirty="0"/>
              <a:t>Teacher Education Handbook</a:t>
            </a:r>
            <a:r>
              <a:rPr lang="en-US" dirty="0"/>
              <a:t>; make sure your connotation of what is respectful and courteous matches your CT and FS’s. Become familiar with the district/school Faculty Handbook – policies, dress codes, etc.</a:t>
            </a:r>
          </a:p>
          <a:p>
            <a:pPr>
              <a:defRPr/>
            </a:pPr>
            <a:endParaRPr lang="en-US" dirty="0"/>
          </a:p>
          <a:p>
            <a:pPr>
              <a:defRPr/>
            </a:pPr>
            <a:r>
              <a:rPr lang="en-US" dirty="0"/>
              <a:t>Be proactive – initiate conversations to ensure that you are receiving the feedback from your CT and FS that you need to do your best and experience success.</a:t>
            </a:r>
          </a:p>
          <a:p>
            <a:pPr>
              <a:defRPr/>
            </a:pPr>
            <a:r>
              <a:rPr lang="en-US" dirty="0"/>
              <a:t> </a:t>
            </a:r>
          </a:p>
          <a:p>
            <a:pPr>
              <a:defRPr/>
            </a:pPr>
            <a:r>
              <a:rPr lang="en-US" dirty="0"/>
              <a:t>Be sure that you initiate contact with your school principal. Find ways to become involved and show your CT and principal that you will be the kind of teacher and employee from which the students and school will benefit.</a:t>
            </a:r>
          </a:p>
        </p:txBody>
      </p:sp>
    </p:spTree>
    <p:extLst>
      <p:ext uri="{BB962C8B-B14F-4D97-AF65-F5344CB8AC3E}">
        <p14:creationId xmlns:p14="http://schemas.microsoft.com/office/powerpoint/2010/main" val="1173360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Tree>
    <p:extLst>
      <p:ext uri="{BB962C8B-B14F-4D97-AF65-F5344CB8AC3E}">
        <p14:creationId xmlns:p14="http://schemas.microsoft.com/office/powerpoint/2010/main" val="239714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06816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2400" kern="1200" dirty="0">
                <a:solidFill>
                  <a:schemeClr val="tx1"/>
                </a:solidFill>
                <a:effectLst/>
                <a:latin typeface="Times New Roman" pitchFamily="18" charset="0"/>
                <a:ea typeface="+mn-ea"/>
                <a:cs typeface="+mn-cs"/>
              </a:rPr>
              <a:t>Student teaching is a full-time commitment for the entire experience. </a:t>
            </a:r>
            <a:r>
              <a:rPr lang="en-US" dirty="0"/>
              <a:t>It is highly recommended that you do not hold</a:t>
            </a:r>
            <a:r>
              <a:rPr lang="en-US" baseline="0" dirty="0"/>
              <a:t> even a part time job while student teaching. </a:t>
            </a:r>
            <a:endParaRPr lang="en-US" dirty="0"/>
          </a:p>
        </p:txBody>
      </p:sp>
    </p:spTree>
    <p:extLst>
      <p:ext uri="{BB962C8B-B14F-4D97-AF65-F5344CB8AC3E}">
        <p14:creationId xmlns:p14="http://schemas.microsoft.com/office/powerpoint/2010/main" val="3704388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879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2981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buFontTx/>
              <a:buNone/>
            </a:pPr>
            <a:r>
              <a:rPr lang="en-US" sz="1200" dirty="0">
                <a:cs typeface="Times New Roman" panose="02020603050405020304" pitchFamily="18" charset="0"/>
              </a:rPr>
              <a:t>The Cooperating Teacher who has graciously opened his or her classroom to the Student Teacher for the practicum experience will serve as the mentor.</a:t>
            </a:r>
          </a:p>
          <a:p>
            <a:pPr>
              <a:buFontTx/>
              <a:buNone/>
            </a:pPr>
            <a:endParaRPr lang="en-US" sz="1200" dirty="0">
              <a:cs typeface="Times New Roman" panose="02020603050405020304" pitchFamily="18" charset="0"/>
            </a:endParaRPr>
          </a:p>
          <a:p>
            <a:pPr>
              <a:buFontTx/>
              <a:buNone/>
            </a:pPr>
            <a:r>
              <a:rPr lang="en-US" sz="1200" dirty="0">
                <a:cs typeface="Times New Roman" panose="02020603050405020304" pitchFamily="18" charset="0"/>
              </a:rPr>
              <a:t>Faculty Supervisor observes and evaluates the Student Teacher, also providing counsel and guidance to the Cooperating Teacher and Student Teacher throughout the student teaching experience. </a:t>
            </a:r>
          </a:p>
          <a:p>
            <a:pPr>
              <a:buFontTx/>
              <a:buNone/>
            </a:pPr>
            <a:endParaRPr lang="en-US" sz="1200" dirty="0">
              <a:cs typeface="Times New Roman" panose="02020603050405020304" pitchFamily="18" charset="0"/>
            </a:endParaRPr>
          </a:p>
          <a:p>
            <a:pPr>
              <a:buFontTx/>
              <a:buNone/>
            </a:pPr>
            <a:r>
              <a:rPr lang="en-US" sz="1200" dirty="0">
                <a:cs typeface="Times New Roman" panose="02020603050405020304" pitchFamily="18" charset="0"/>
              </a:rPr>
              <a:t>The EPS is your point person throughout the student teaching experience; he or she is available to answer questions regarding any aspect of the student teaching experience via email or phone.</a:t>
            </a:r>
          </a:p>
          <a:p>
            <a:pPr>
              <a:buFontTx/>
              <a:buNone/>
            </a:pPr>
            <a:endParaRPr lang="en-US" sz="1200" dirty="0">
              <a:cs typeface="Times New Roman" panose="02020603050405020304" pitchFamily="18" charset="0"/>
            </a:endParaRPr>
          </a:p>
          <a:p>
            <a:pPr>
              <a:buFontTx/>
              <a:buNone/>
            </a:pPr>
            <a:endParaRPr lang="en-US" sz="1200" dirty="0">
              <a:cs typeface="Times New Roman" panose="02020603050405020304" pitchFamily="18" charset="0"/>
            </a:endParaRPr>
          </a:p>
        </p:txBody>
      </p:sp>
    </p:spTree>
    <p:extLst>
      <p:ext uri="{BB962C8B-B14F-4D97-AF65-F5344CB8AC3E}">
        <p14:creationId xmlns:p14="http://schemas.microsoft.com/office/powerpoint/2010/main" val="14702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Your Cooperating Teacher was</a:t>
            </a:r>
            <a:r>
              <a:rPr lang="en-US" baseline="0" dirty="0"/>
              <a:t> selected as your mentor as he/she is a certified teacher in your content area.</a:t>
            </a:r>
          </a:p>
          <a:p>
            <a:endParaRPr lang="en-US" b="1" baseline="0" dirty="0"/>
          </a:p>
          <a:p>
            <a:r>
              <a:rPr lang="en-US" b="1" dirty="0">
                <a:solidFill>
                  <a:schemeClr val="accent1"/>
                </a:solidFill>
                <a:latin typeface="Arial" panose="020B0604020202020204" pitchFamily="34" charset="0"/>
                <a:cs typeface="Arial" panose="020B0604020202020204" pitchFamily="34" charset="0"/>
              </a:rPr>
              <a:t>Specific BSED/TED-E</a:t>
            </a:r>
            <a:r>
              <a:rPr lang="en-US" b="1" dirty="0">
                <a:latin typeface="Arial" panose="020B0604020202020204" pitchFamily="34" charset="0"/>
                <a:cs typeface="Arial" panose="020B0604020202020204" pitchFamily="34" charset="0"/>
              </a:rPr>
              <a:t> setting requirements:</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Preferred placement setting for </a:t>
            </a:r>
            <a:r>
              <a:rPr lang="en-US" sz="1800" dirty="0" err="1">
                <a:effectLst/>
                <a:latin typeface="Calibri" panose="020F0502020204030204" pitchFamily="34" charset="0"/>
                <a:ea typeface="Calibri" panose="020F0502020204030204" pitchFamily="34" charset="0"/>
              </a:rPr>
              <a:t>edTPA</a:t>
            </a:r>
            <a:r>
              <a:rPr lang="en-US" sz="1800" dirty="0">
                <a:effectLst/>
                <a:latin typeface="Calibri" panose="020F0502020204030204" pitchFamily="34" charset="0"/>
                <a:ea typeface="Calibri" panose="020F0502020204030204" pitchFamily="34" charset="0"/>
              </a:rPr>
              <a:t> (setting A):</a:t>
            </a:r>
          </a:p>
          <a:p>
            <a:pPr marL="742950" marR="0" lvl="1" indent="0">
              <a:spcBef>
                <a:spcPts val="0"/>
              </a:spcBef>
              <a:spcAft>
                <a:spcPts val="0"/>
              </a:spcAft>
              <a:buFont typeface="Arial" panose="020B0604020202020204" pitchFamily="34" charset="0"/>
              <a:buNone/>
            </a:pPr>
            <a:r>
              <a:rPr lang="en-US" sz="600" dirty="0">
                <a:solidFill>
                  <a:srgbClr val="000000"/>
                </a:solidFill>
                <a:effectLst/>
                <a:latin typeface="Calibri" panose="020F0502020204030204" pitchFamily="34" charset="0"/>
                <a:ea typeface="Calibri" panose="020F0502020204030204" pitchFamily="34" charset="0"/>
              </a:rPr>
              <a:t>Student Teachers should be placed in a self-contained classroom where the content areas of English/Language Arts/Writing and  Math are being instructed in grades K through 8th. Student Teacher should be placed in regionally accredited school/charter/private school setting that has at least 100 enrolled students. </a:t>
            </a:r>
            <a:endParaRPr lang="en-US" sz="600" dirty="0">
              <a:effectLst/>
              <a:latin typeface="Calibri" panose="020F0502020204030204" pitchFamily="34" charset="0"/>
              <a:ea typeface="Calibri" panose="020F0502020204030204" pitchFamily="34" charset="0"/>
            </a:endParaRPr>
          </a:p>
          <a:p>
            <a:pPr marL="742950" marR="0" lvl="1" indent="0">
              <a:spcBef>
                <a:spcPts val="0"/>
              </a:spcBef>
              <a:spcAft>
                <a:spcPts val="0"/>
              </a:spcAft>
              <a:buFont typeface="Arial" panose="020B0604020202020204" pitchFamily="34" charset="0"/>
              <a:buNone/>
            </a:pPr>
            <a:r>
              <a:rPr lang="en-US" sz="600" dirty="0">
                <a:effectLst/>
                <a:latin typeface="Calibri" panose="020F0502020204030204" pitchFamily="34" charset="0"/>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Departmentalized/District setting (setting B) :</a:t>
            </a:r>
          </a:p>
          <a:p>
            <a:pPr marL="742950" marR="0" lvl="1" indent="0">
              <a:spcBef>
                <a:spcPts val="0"/>
              </a:spcBef>
              <a:spcAft>
                <a:spcPts val="0"/>
              </a:spcAft>
              <a:buFont typeface="Arial" panose="020B0604020202020204" pitchFamily="34" charset="0"/>
              <a:buNone/>
            </a:pPr>
            <a:r>
              <a:rPr lang="en-US" sz="600" dirty="0">
                <a:effectLst/>
                <a:latin typeface="Calibri" panose="020F0502020204030204" pitchFamily="34" charset="0"/>
                <a:ea typeface="Calibri" panose="020F0502020204030204" pitchFamily="34" charset="0"/>
              </a:rPr>
              <a:t>Student Teachers may be placed in a school/district or grade level that is departmentalized; Student Teachers should be placed in a self-contained classroom where at least two out four content areas must be ELA and  Math in grades K through 8th. Student Teachers may be placed with up to two Cooperating Teachers, teaching one or more subject/content areas to meet the above requirements.</a:t>
            </a:r>
          </a:p>
          <a:p>
            <a:endParaRPr lang="en-US" dirty="0"/>
          </a:p>
        </p:txBody>
      </p:sp>
    </p:spTree>
    <p:extLst>
      <p:ext uri="{BB962C8B-B14F-4D97-AF65-F5344CB8AC3E}">
        <p14:creationId xmlns:p14="http://schemas.microsoft.com/office/powerpoint/2010/main" val="20800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0" indent="0">
              <a:buFontTx/>
              <a:buNone/>
              <a:defRPr/>
            </a:pPr>
            <a:r>
              <a:rPr lang="en-US" dirty="0"/>
              <a:t>Absences – each day missed must be made up at the end of the experience or the Student Teacher will not have met requirements; over five days – Student Teacher does not pass and must repeat student teaching. Student Teachers</a:t>
            </a:r>
            <a:r>
              <a:rPr lang="en-US" baseline="0" dirty="0"/>
              <a:t> must be present for the Cooperating Teacher’s contracted hours.</a:t>
            </a:r>
          </a:p>
          <a:p>
            <a:pPr marL="0" indent="0">
              <a:buFontTx/>
              <a:buNone/>
              <a:defRPr/>
            </a:pPr>
            <a:endParaRPr lang="en-US" dirty="0"/>
          </a:p>
          <a:p>
            <a:pPr marL="457200" marR="0" indent="-457200" algn="l" defTabSz="914400" rtl="0" eaLnBrk="0" fontAlgn="base" latinLnBrk="0" hangingPunct="0">
              <a:lnSpc>
                <a:spcPct val="100000"/>
              </a:lnSpc>
              <a:spcBef>
                <a:spcPct val="0"/>
              </a:spcBef>
              <a:spcAft>
                <a:spcPct val="0"/>
              </a:spcAft>
              <a:buClrTx/>
              <a:buSzTx/>
              <a:buFontTx/>
              <a:buNone/>
              <a:tabLst/>
              <a:defRPr/>
            </a:pPr>
            <a:r>
              <a:rPr lang="en-US" altLang="en-US" dirty="0"/>
              <a:t>University Administration will review absences in</a:t>
            </a:r>
            <a:r>
              <a:rPr lang="en-US" altLang="en-US" baseline="0" dirty="0"/>
              <a:t> conjunction with school, Cooperating Teacher, and Faculty Supervisor expectations.</a:t>
            </a:r>
          </a:p>
          <a:p>
            <a:pPr marL="457200" marR="0" indent="-457200" algn="l" defTabSz="914400" rtl="0" eaLnBrk="0" fontAlgn="base" latinLnBrk="0" hangingPunct="0">
              <a:lnSpc>
                <a:spcPct val="100000"/>
              </a:lnSpc>
              <a:spcBef>
                <a:spcPct val="0"/>
              </a:spcBef>
              <a:spcAft>
                <a:spcPct val="0"/>
              </a:spcAft>
              <a:buClrTx/>
              <a:buSzTx/>
              <a:buFontTx/>
              <a:buNone/>
              <a:tabLst/>
              <a:defRPr/>
            </a:pPr>
            <a:endParaRPr lang="en-US" altLang="en-US" baseline="0" dirty="0"/>
          </a:p>
          <a:p>
            <a:pPr marL="457200" marR="0" indent="-457200" algn="l" defTabSz="914400" rtl="0" eaLnBrk="0" fontAlgn="base" latinLnBrk="0" hangingPunct="0">
              <a:lnSpc>
                <a:spcPct val="100000"/>
              </a:lnSpc>
              <a:spcBef>
                <a:spcPct val="0"/>
              </a:spcBef>
              <a:spcAft>
                <a:spcPct val="0"/>
              </a:spcAft>
              <a:buClrTx/>
              <a:buSzTx/>
              <a:buFontTx/>
              <a:buNone/>
              <a:tabLst/>
              <a:defRPr/>
            </a:pPr>
            <a:r>
              <a:rPr lang="en-US" altLang="en-US" baseline="0" dirty="0"/>
              <a:t>Please notify your Cooperating Teacher, immediately, if you are to be absent and alert your Faculty Supervisor and Education Program Specialist. Lesson plans should be made available to your CT in your absence.</a:t>
            </a:r>
            <a:endParaRPr lang="en-US" altLang="en-US" dirty="0"/>
          </a:p>
          <a:p>
            <a:pPr marL="457200" indent="-457200">
              <a:defRPr/>
            </a:pPr>
            <a:endParaRPr lang="en-US" dirty="0"/>
          </a:p>
        </p:txBody>
      </p:sp>
    </p:spTree>
    <p:extLst>
      <p:ext uri="{BB962C8B-B14F-4D97-AF65-F5344CB8AC3E}">
        <p14:creationId xmlns:p14="http://schemas.microsoft.com/office/powerpoint/2010/main" val="83841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gn="l">
              <a:buFont typeface="Arial" panose="020B0604020202020204" pitchFamily="34" charset="0"/>
              <a:buNone/>
            </a:pPr>
            <a:r>
              <a:rPr lang="en-US" dirty="0"/>
              <a:t>It is recommended that you use</a:t>
            </a:r>
            <a:r>
              <a:rPr lang="en-US" baseline="0" dirty="0"/>
              <a:t> the edTPA Lesson Plan Template provided in your coursework for any lesson plans that you will using for your </a:t>
            </a:r>
            <a:r>
              <a:rPr lang="en-US" baseline="0" dirty="0" err="1"/>
              <a:t>edTPA</a:t>
            </a:r>
            <a:r>
              <a:rPr lang="en-US" baseline="0" dirty="0"/>
              <a:t> portfolio. All others lesson plans can be written in a format of preference or the directive of your Cooperating Teacher. </a:t>
            </a:r>
            <a:r>
              <a:rPr lang="en-US" sz="2400" dirty="0">
                <a:latin typeface="Arial" pitchFamily="34" charset="0"/>
                <a:cs typeface="Arial" pitchFamily="34" charset="0"/>
              </a:rPr>
              <a:t>Many schools and districts</a:t>
            </a:r>
            <a:r>
              <a:rPr lang="en-US" sz="2400" baseline="0" dirty="0">
                <a:latin typeface="Arial" pitchFamily="34" charset="0"/>
                <a:cs typeface="Arial" pitchFamily="34" charset="0"/>
              </a:rPr>
              <a:t> have </a:t>
            </a:r>
            <a:r>
              <a:rPr lang="en-US" sz="2400" i="1" baseline="0" dirty="0">
                <a:latin typeface="Arial" pitchFamily="34" charset="0"/>
                <a:cs typeface="Arial" pitchFamily="34" charset="0"/>
              </a:rPr>
              <a:t>required</a:t>
            </a:r>
            <a:r>
              <a:rPr lang="en-US" sz="2400" baseline="0" dirty="0">
                <a:latin typeface="Arial" pitchFamily="34" charset="0"/>
                <a:cs typeface="Arial" pitchFamily="34" charset="0"/>
              </a:rPr>
              <a:t> lesson plan formats.</a:t>
            </a:r>
            <a:endParaRPr lang="en-US" dirty="0"/>
          </a:p>
          <a:p>
            <a:pPr marL="457200" indent="-457200" algn="l"/>
            <a:endParaRPr lang="en-US" dirty="0"/>
          </a:p>
          <a:p>
            <a:pPr marL="457200" indent="-457200" algn="l"/>
            <a:endParaRPr lang="en-US" dirty="0"/>
          </a:p>
        </p:txBody>
      </p:sp>
    </p:spTree>
    <p:extLst>
      <p:ext uri="{BB962C8B-B14F-4D97-AF65-F5344CB8AC3E}">
        <p14:creationId xmlns:p14="http://schemas.microsoft.com/office/powerpoint/2010/main" val="136015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Seminar course runs in conjunction with the</a:t>
            </a:r>
            <a:r>
              <a:rPr lang="en-US" baseline="0" dirty="0"/>
              <a:t> </a:t>
            </a:r>
            <a:r>
              <a:rPr lang="en-US" dirty="0"/>
              <a:t>student teaching experience and begins</a:t>
            </a:r>
            <a:r>
              <a:rPr lang="en-US" baseline="0" dirty="0"/>
              <a:t> approximately 1 to 2 weeks after the start of student teaching</a:t>
            </a:r>
            <a:r>
              <a:rPr lang="en-US" dirty="0"/>
              <a:t>. The Student Teacher is expected to meet attendance and participation requirements and complete all assignments, including edTPA assessments, during this course. The course assignments will be graded by the instructor.</a:t>
            </a:r>
          </a:p>
          <a:p>
            <a:pPr lvl="0"/>
            <a:endParaRPr lang="en-US" dirty="0"/>
          </a:p>
          <a:p>
            <a:pPr lvl="0"/>
            <a:r>
              <a:rPr lang="en-US" sz="2400" dirty="0">
                <a:latin typeface="Arial" panose="020B0604020202020204" pitchFamily="34" charset="0"/>
                <a:cs typeface="Arial" panose="020B0604020202020204" pitchFamily="34" charset="0"/>
              </a:rPr>
              <a:t>Students MUST earn a “B” or better in the seminar course. Receiving less than a B grade will be considered a non-passing grade and will result in the termination of your student teaching experience. Missing attendance may result in an automatic drop from your seminar course and termination from your student teaching experience.</a:t>
            </a:r>
            <a:endParaRPr lang="en-US" dirty="0"/>
          </a:p>
          <a:p>
            <a:pPr lvl="0"/>
            <a:endParaRPr lang="en-US" dirty="0"/>
          </a:p>
          <a:p>
            <a:pPr>
              <a:defRPr/>
            </a:pPr>
            <a:r>
              <a:rPr lang="en-US" sz="2400" b="1" dirty="0">
                <a:solidFill>
                  <a:schemeClr val="tx2">
                    <a:lumMod val="90000"/>
                    <a:lumOff val="10000"/>
                  </a:schemeClr>
                </a:solidFill>
                <a:latin typeface="Arial" charset="0"/>
                <a:cs typeface="Arial" charset="0"/>
              </a:rPr>
              <a:t>edTPA website </a:t>
            </a:r>
            <a:r>
              <a:rPr lang="en-US" sz="2400" dirty="0">
                <a:latin typeface="Arial" charset="0"/>
                <a:cs typeface="Arial" charset="0"/>
              </a:rPr>
              <a:t>– Materials, information, https://multimedia.phoenix.edu/education/student-resources/.</a:t>
            </a:r>
            <a:r>
              <a:rPr lang="en-US" sz="2400" dirty="0"/>
              <a:t> The </a:t>
            </a:r>
            <a:r>
              <a:rPr lang="en-US" sz="2400" dirty="0" err="1"/>
              <a:t>edTPA</a:t>
            </a:r>
            <a:r>
              <a:rPr lang="en-US" sz="2400" dirty="0"/>
              <a:t> website houses numerous resources that will be useful throughout student teaching</a:t>
            </a:r>
            <a:endParaRPr lang="en-US" sz="2400" dirty="0">
              <a:latin typeface="Arial" charset="0"/>
              <a:cs typeface="Arial" charset="0"/>
            </a:endParaRPr>
          </a:p>
          <a:p>
            <a:pPr>
              <a:defRPr/>
            </a:pPr>
            <a:endParaRPr lang="en-US" sz="16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t>Only consequential state student teachers will register</a:t>
            </a:r>
            <a:r>
              <a:rPr lang="en-US" sz="2400" baseline="0" dirty="0"/>
              <a:t> to submit the edTPA assessments here through the </a:t>
            </a:r>
            <a:r>
              <a:rPr lang="en-US" sz="2400" b="1" baseline="0" dirty="0"/>
              <a:t>Pearson </a:t>
            </a:r>
            <a:r>
              <a:rPr lang="en-US" sz="2400" b="1" baseline="0" dirty="0" err="1"/>
              <a:t>ePortfolio</a:t>
            </a:r>
            <a:r>
              <a:rPr lang="en-US" sz="2400" b="1" baseline="0" dirty="0"/>
              <a:t> System</a:t>
            </a:r>
            <a:r>
              <a:rPr lang="en-US" sz="2400" baseline="0" dirty="0"/>
              <a:t>. </a:t>
            </a:r>
            <a:r>
              <a:rPr lang="en-US" sz="2400" u="sng" baseline="0" dirty="0"/>
              <a:t>Registration on this site will take place during the first week of your seminar.</a:t>
            </a:r>
            <a:r>
              <a:rPr lang="en-US" sz="2400" baseline="0" dirty="0"/>
              <a:t> Please </a:t>
            </a:r>
            <a:r>
              <a:rPr lang="en-US" sz="2400" b="0" baseline="0" dirty="0"/>
              <a:t>do not</a:t>
            </a:r>
            <a:r>
              <a:rPr lang="en-US" sz="2400" baseline="0" dirty="0"/>
              <a:t> register prior to receiving instructions from your instructor and your EPS. </a:t>
            </a:r>
            <a:endParaRPr lang="en-US" dirty="0"/>
          </a:p>
          <a:p>
            <a:pPr lvl="0"/>
            <a:endParaRPr lang="en-US" dirty="0"/>
          </a:p>
          <a:p>
            <a:pPr lvl="0"/>
            <a:r>
              <a:rPr lang="en-US" sz="2400" b="1" i="1" kern="1200" dirty="0">
                <a:solidFill>
                  <a:schemeClr val="tx1"/>
                </a:solidFill>
                <a:effectLst/>
                <a:latin typeface="Times New Roman" pitchFamily="18" charset="0"/>
                <a:ea typeface="+mn-ea"/>
                <a:cs typeface="+mn-cs"/>
              </a:rPr>
              <a:t>edTPA Assessment Handbook </a:t>
            </a:r>
            <a:r>
              <a:rPr lang="en-US" sz="2400" b="0" i="0" kern="1200" baseline="0" dirty="0">
                <a:solidFill>
                  <a:schemeClr val="tx1"/>
                </a:solidFill>
                <a:effectLst/>
                <a:latin typeface="Times New Roman" pitchFamily="18" charset="0"/>
                <a:ea typeface="+mn-ea"/>
                <a:cs typeface="+mn-cs"/>
              </a:rPr>
              <a:t>will provide the Student Teacher with </a:t>
            </a:r>
            <a:r>
              <a:rPr lang="en-US" sz="2400" kern="1200" dirty="0">
                <a:solidFill>
                  <a:schemeClr val="tx1"/>
                </a:solidFill>
                <a:effectLst/>
                <a:latin typeface="Times New Roman" pitchFamily="18" charset="0"/>
                <a:ea typeface="+mn-ea"/>
                <a:cs typeface="+mn-cs"/>
              </a:rPr>
              <a:t>specific instructions for completing tasks/assessments associated with state specific</a:t>
            </a:r>
            <a:r>
              <a:rPr lang="en-US" sz="2400" kern="1200" baseline="0" dirty="0">
                <a:solidFill>
                  <a:schemeClr val="tx1"/>
                </a:solidFill>
                <a:effectLst/>
                <a:latin typeface="Times New Roman" pitchFamily="18" charset="0"/>
                <a:ea typeface="+mn-ea"/>
                <a:cs typeface="+mn-cs"/>
              </a:rPr>
              <a:t> teaching certification fields</a:t>
            </a:r>
            <a:r>
              <a:rPr lang="en-US" sz="2400" kern="1200" dirty="0">
                <a:solidFill>
                  <a:schemeClr val="tx1"/>
                </a:solidFill>
                <a:effectLst/>
                <a:latin typeface="Times New Roman" pitchFamily="18" charset="0"/>
                <a:ea typeface="+mn-ea"/>
                <a:cs typeface="+mn-cs"/>
              </a:rPr>
              <a:t>.</a:t>
            </a:r>
            <a:r>
              <a:rPr lang="en-US" sz="2400" kern="1200" baseline="0" dirty="0">
                <a:solidFill>
                  <a:schemeClr val="tx1"/>
                </a:solidFill>
                <a:effectLst/>
                <a:latin typeface="Times New Roman" pitchFamily="18" charset="0"/>
                <a:ea typeface="+mn-ea"/>
                <a:cs typeface="+mn-cs"/>
              </a:rPr>
              <a:t> The handbooks will be available on the College of Education Resources link and the edTPA website.</a:t>
            </a:r>
            <a:r>
              <a:rPr lang="en-US" dirty="0"/>
              <a:t> </a:t>
            </a:r>
            <a:r>
              <a:rPr lang="en-US" sz="2400" dirty="0">
                <a:latin typeface="Arial" charset="0"/>
                <a:cs typeface="Arial" charset="0"/>
              </a:rPr>
              <a:t>https://multimedia.phoenix.edu/education/student-resources</a:t>
            </a:r>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b="1" i="1"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dirty="0">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63894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a:p>
            <a:r>
              <a:rPr lang="en-US" sz="2400" kern="1200" dirty="0">
                <a:solidFill>
                  <a:schemeClr val="tx1"/>
                </a:solidFill>
                <a:effectLst/>
                <a:latin typeface="Times New Roman" pitchFamily="18" charset="0"/>
                <a:ea typeface="+mn-ea"/>
                <a:cs typeface="+mn-cs"/>
              </a:rPr>
              <a:t>During student teaching you will video yourself modeling the appropriate edTPA and content academic language for a lesson; Use strategies prompting</a:t>
            </a:r>
            <a:r>
              <a:rPr lang="en-US" sz="2400" kern="1200" baseline="0" dirty="0">
                <a:solidFill>
                  <a:schemeClr val="tx1"/>
                </a:solidFill>
                <a:effectLst/>
                <a:latin typeface="Times New Roman" pitchFamily="18" charset="0"/>
                <a:ea typeface="+mn-ea"/>
                <a:cs typeface="+mn-cs"/>
              </a:rPr>
              <a:t> </a:t>
            </a:r>
            <a:r>
              <a:rPr lang="en-US" sz="2400" kern="1200" dirty="0">
                <a:solidFill>
                  <a:schemeClr val="tx1"/>
                </a:solidFill>
                <a:effectLst/>
                <a:latin typeface="Times New Roman" pitchFamily="18" charset="0"/>
                <a:ea typeface="+mn-ea"/>
                <a:cs typeface="+mn-cs"/>
              </a:rPr>
              <a:t>students to link prior academic learning and experiences to new learning experiences. Guide students on how to have discussions using vocabulary associated with language function in ways that develop content understandings.   </a:t>
            </a:r>
          </a:p>
          <a:p>
            <a:endParaRPr lang="en-US" sz="2400" kern="1200" dirty="0">
              <a:solidFill>
                <a:schemeClr val="tx1"/>
              </a:solidFill>
              <a:effectLst/>
              <a:latin typeface="Times New Roman" pitchFamily="18" charset="0"/>
              <a:ea typeface="+mn-ea"/>
              <a:cs typeface="+mn-cs"/>
            </a:endParaRPr>
          </a:p>
          <a:p>
            <a:r>
              <a:rPr lang="en-US" sz="2400" kern="1200" dirty="0">
                <a:solidFill>
                  <a:schemeClr val="tx1"/>
                </a:solidFill>
                <a:effectLst/>
                <a:latin typeface="Times New Roman" pitchFamily="18" charset="0"/>
                <a:ea typeface="+mn-ea"/>
                <a:cs typeface="+mn-cs"/>
              </a:rPr>
              <a:t> </a:t>
            </a:r>
          </a:p>
          <a:p>
            <a:endParaRPr lang="en-US" sz="2400" b="0" i="0" u="none" strike="noStrike" kern="1200" baseline="0" dirty="0">
              <a:solidFill>
                <a:schemeClr val="tx1"/>
              </a:solidFill>
              <a:latin typeface="Times New Roman" pitchFamily="18" charset="0"/>
              <a:ea typeface="+mn-ea"/>
              <a:cs typeface="+mn-cs"/>
            </a:endParaRPr>
          </a:p>
          <a:p>
            <a:endParaRPr lang="en-US" sz="2400" b="0" i="0" u="none" strike="noStrike" kern="1200" baseline="0" dirty="0">
              <a:solidFill>
                <a:schemeClr val="tx1"/>
              </a:solidFill>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365265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28828DE4-B4EE-4756-B803-9098502F4AB4}"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81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5049C20-6D45-4F03-B218-B276AA70FEAE}" type="slidenum">
              <a:rPr lang="en-US" smtClean="0"/>
              <a:pPr/>
              <a:t>‹#›</a:t>
            </a:fld>
            <a:endParaRPr lang="en-US"/>
          </a:p>
        </p:txBody>
      </p:sp>
    </p:spTree>
    <p:extLst>
      <p:ext uri="{BB962C8B-B14F-4D97-AF65-F5344CB8AC3E}">
        <p14:creationId xmlns:p14="http://schemas.microsoft.com/office/powerpoint/2010/main" val="234728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1864AA-A282-48AD-97ED-FC76241EF8BA}"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946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24DF8F-8E98-4D7D-ACB2-2337D28E4242}"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93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249F89D-DD84-4DE8-BE41-43F3E5F3623F}"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562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AB63B0-20A2-4246-968A-1BC43269DADF}"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746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45EBDB2-EDFD-4A59-BB44-321EBD65450C}" type="slidenum">
              <a:rPr lang="en-US" smtClean="0"/>
              <a:pPr/>
              <a:t>‹#›</a:t>
            </a:fld>
            <a:endParaRPr lang="en-US"/>
          </a:p>
        </p:txBody>
      </p:sp>
    </p:spTree>
    <p:extLst>
      <p:ext uri="{BB962C8B-B14F-4D97-AF65-F5344CB8AC3E}">
        <p14:creationId xmlns:p14="http://schemas.microsoft.com/office/powerpoint/2010/main" val="51576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81C71BC-8DE8-45AC-926E-0281BB664EFC}" type="slidenum">
              <a:rPr lang="en-US" smtClean="0"/>
              <a:pPr/>
              <a:t>‹#›</a:t>
            </a:fld>
            <a:endParaRPr lang="en-US"/>
          </a:p>
        </p:txBody>
      </p:sp>
    </p:spTree>
    <p:extLst>
      <p:ext uri="{BB962C8B-B14F-4D97-AF65-F5344CB8AC3E}">
        <p14:creationId xmlns:p14="http://schemas.microsoft.com/office/powerpoint/2010/main" val="300200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3A0DF55-0208-4DDF-B253-D2FDFF411B45}" type="slidenum">
              <a:rPr lang="en-US" smtClean="0"/>
              <a:pPr/>
              <a:t>‹#›</a:t>
            </a:fld>
            <a:endParaRPr lang="en-US"/>
          </a:p>
        </p:txBody>
      </p:sp>
    </p:spTree>
    <p:extLst>
      <p:ext uri="{BB962C8B-B14F-4D97-AF65-F5344CB8AC3E}">
        <p14:creationId xmlns:p14="http://schemas.microsoft.com/office/powerpoint/2010/main" val="265975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424CF2-565F-4894-9B20-7AB16D97B155}"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660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fld id="{FE89BD62-0509-4EC3-B780-6DD718E53C2E}"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78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A169132-AC30-4147-A1AF-FBCAEFE7846C}" type="slidenum">
              <a:rPr lang="en-US" smtClean="0"/>
              <a:pPr/>
              <a:t>‹#›</a:t>
            </a:fld>
            <a:endParaRPr lang="en-US"/>
          </a:p>
        </p:txBody>
      </p:sp>
    </p:spTree>
    <p:extLst>
      <p:ext uri="{BB962C8B-B14F-4D97-AF65-F5344CB8AC3E}">
        <p14:creationId xmlns:p14="http://schemas.microsoft.com/office/powerpoint/2010/main" val="229906262"/>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tpa.com/PageView.aspx?f=GEN_FAQ.html" TargetMode="External"/><Relationship Id="rId2" Type="http://schemas.openxmlformats.org/officeDocument/2006/relationships/hyperlink" Target="https://www.edtpa.com/Content/Docs/edTPAMGC.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finsa.apollogrp.edu/asar/secure/AsarSupplierConfirm.jsphttps:/www.phoenix.edu/colleges/college-of-education/teacher-licensure/state-requirements.html" TargetMode="External"/><Relationship Id="rId4" Type="http://schemas.openxmlformats.org/officeDocument/2006/relationships/hyperlink" Target="https://multimedia.phoenix.edu/education/student-resour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tpa.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57443" name="Rectangle 3"/>
          <p:cNvSpPr>
            <a:spLocks noGrp="1" noChangeArrowheads="1"/>
          </p:cNvSpPr>
          <p:nvPr>
            <p:ph type="subTitle" idx="1"/>
          </p:nvPr>
        </p:nvSpPr>
        <p:spPr>
          <a:xfrm>
            <a:off x="739476" y="5650029"/>
            <a:ext cx="6216024" cy="469122"/>
          </a:xfrm>
        </p:spPr>
        <p:txBody>
          <a:bodyPr>
            <a:normAutofit fontScale="92500" lnSpcReduction="20000"/>
          </a:bodyPr>
          <a:lstStyle/>
          <a:p>
            <a:pPr algn="ctr" eaLnBrk="1" hangingPunct="1">
              <a:lnSpc>
                <a:spcPct val="90000"/>
              </a:lnSpc>
            </a:pPr>
            <a:endParaRPr lang="en-US" sz="1300">
              <a:latin typeface="Arial Rounded MT Bold" panose="020F0704030504030204" pitchFamily="34" charset="0"/>
            </a:endParaRPr>
          </a:p>
          <a:p>
            <a:pPr algn="ctr">
              <a:lnSpc>
                <a:spcPct val="90000"/>
              </a:lnSpc>
              <a:spcBef>
                <a:spcPct val="0"/>
              </a:spcBef>
            </a:pPr>
            <a:r>
              <a:rPr lang="en-US" sz="1300" cap="all" spc="100">
                <a:latin typeface="+mj-lt"/>
                <a:ea typeface="+mj-ea"/>
                <a:cs typeface="Arial" panose="020B0604020202020204" pitchFamily="34" charset="0"/>
              </a:rPr>
              <a:t>Student Teaching Orientation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76" y="2337786"/>
            <a:ext cx="6216024" cy="1895886"/>
          </a:xfrm>
          <a:prstGeom prst="rect">
            <a:avLst/>
          </a:prstGeom>
        </p:spPr>
      </p:pic>
      <p:sp>
        <p:nvSpPr>
          <p:cNvPr id="3076" name="Text Box 5"/>
          <p:cNvSpPr txBox="1">
            <a:spLocks noChangeArrowheads="1"/>
          </p:cNvSpPr>
          <p:nvPr/>
        </p:nvSpPr>
        <p:spPr bwMode="auto">
          <a:xfrm>
            <a:off x="1910230" y="1154274"/>
            <a:ext cx="460574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Aft>
                <a:spcPts val="600"/>
              </a:spcAft>
            </a:pPr>
            <a:r>
              <a:rPr lang="en-US" sz="2000" dirty="0">
                <a:solidFill>
                  <a:schemeClr val="tx2"/>
                </a:solidFill>
                <a:latin typeface="Lucida Handwriting" panose="03010101010101010101" pitchFamily="66" charset="0"/>
              </a:rPr>
              <a:t>“Impacting student learning, </a:t>
            </a:r>
            <a:endParaRPr lang="en-US" sz="2000">
              <a:solidFill>
                <a:schemeClr val="tx2"/>
              </a:solidFill>
              <a:latin typeface="Lucida Handwriting" panose="03010101010101010101" pitchFamily="66" charset="0"/>
            </a:endParaRPr>
          </a:p>
          <a:p>
            <a:pPr algn="ctr" eaLnBrk="1" hangingPunct="1">
              <a:spcAft>
                <a:spcPts val="600"/>
              </a:spcAft>
            </a:pPr>
            <a:r>
              <a:rPr lang="en-US" sz="2000" dirty="0">
                <a:solidFill>
                  <a:schemeClr val="tx2"/>
                </a:solidFill>
                <a:latin typeface="Lucida Handwriting" panose="03010101010101010101" pitchFamily="66" charset="0"/>
              </a:rPr>
              <a:t>one educator at a time.”</a:t>
            </a:r>
            <a:endParaRPr lang="en-US" sz="2000">
              <a:solidFill>
                <a:schemeClr val="tx2"/>
              </a:solidFill>
              <a:latin typeface="Lucida Handwriting" panose="03010101010101010101"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7443"/>
                                        </p:tgtEl>
                                        <p:attrNameLst>
                                          <p:attrName>style.visibility</p:attrName>
                                        </p:attrNameLst>
                                      </p:cBhvr>
                                      <p:to>
                                        <p:strVal val="visible"/>
                                      </p:to>
                                    </p:set>
                                    <p:animEffect transition="in" filter="fade">
                                      <p:cBhvr>
                                        <p:cTn id="7" dur="2000"/>
                                        <p:tgtEl>
                                          <p:spTgt spid="95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85800"/>
            <a:ext cx="7467601" cy="990600"/>
          </a:xfrm>
        </p:spPr>
        <p:txBody>
          <a:bodyPr/>
          <a:lstStyle/>
          <a:p>
            <a:r>
              <a:rPr lang="en-US" dirty="0"/>
              <a:t>      </a:t>
            </a:r>
            <a:r>
              <a:rPr lang="en-US" sz="4000" dirty="0"/>
              <a:t>Academic Language</a:t>
            </a:r>
          </a:p>
        </p:txBody>
      </p:sp>
      <p:sp>
        <p:nvSpPr>
          <p:cNvPr id="3" name="Content Placeholder 2"/>
          <p:cNvSpPr>
            <a:spLocks noGrp="1"/>
          </p:cNvSpPr>
          <p:nvPr>
            <p:ph idx="1"/>
          </p:nvPr>
        </p:nvSpPr>
        <p:spPr>
          <a:xfrm>
            <a:off x="579118" y="2057400"/>
            <a:ext cx="8107682" cy="3499773"/>
          </a:xfrm>
        </p:spPr>
        <p:txBody>
          <a:bodyPr>
            <a:normAutofit fontScale="70000" lnSpcReduction="20000"/>
          </a:bodyPr>
          <a:lstStyle/>
          <a:p>
            <a:pPr marL="0" indent="0">
              <a:buNone/>
            </a:pPr>
            <a:r>
              <a:rPr lang="en-US" sz="2600" dirty="0">
                <a:latin typeface="Arial" panose="020B0604020202020204" pitchFamily="34" charset="0"/>
                <a:cs typeface="Arial" panose="020B0604020202020204" pitchFamily="34" charset="0"/>
              </a:rPr>
              <a:t>There are language demands that Student Teachers will need to consider as they plan to support student learning of content.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600" u="sng" dirty="0">
                <a:latin typeface="Arial" panose="020B0604020202020204" pitchFamily="34" charset="0"/>
                <a:cs typeface="Arial" panose="020B0604020202020204" pitchFamily="34" charset="0"/>
              </a:rPr>
              <a:t>edTPA definitions of Academic Language: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Oral and written language used for academic purposes. </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The means by which students develop and express content understandings.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Represents the language of the discipline that students need to learn and use to participate and engage in meaningful ways in the content area.</a:t>
            </a:r>
          </a:p>
          <a:p>
            <a:endParaRPr lang="en-US"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3C0833F7-C8B1-42A7-AC2C-94F3D30F01B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extLst>
      <p:ext uri="{BB962C8B-B14F-4D97-AF65-F5344CB8AC3E}">
        <p14:creationId xmlns:p14="http://schemas.microsoft.com/office/powerpoint/2010/main" val="364525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001731" cy="986094"/>
          </a:xfrm>
        </p:spPr>
        <p:txBody>
          <a:bodyPr>
            <a:normAutofit fontScale="90000"/>
          </a:bodyPr>
          <a:lstStyle/>
          <a:p>
            <a:r>
              <a:rPr lang="en-US" sz="4000" dirty="0">
                <a:cs typeface="Arial" panose="020B0604020202020204" pitchFamily="34" charset="0"/>
              </a:rPr>
              <a:t>3-5 Consecutive Lesson Plan 			Segment</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603893"/>
              </p:ext>
            </p:extLst>
          </p:nvPr>
        </p:nvGraphicFramePr>
        <p:xfrm>
          <a:off x="457200" y="3753085"/>
          <a:ext cx="8153400" cy="2800766"/>
        </p:xfrm>
        <a:graphic>
          <a:graphicData uri="http://schemas.openxmlformats.org/drawingml/2006/table">
            <a:tbl>
              <a:tblPr>
                <a:tableStyleId>{5C22544A-7EE6-4342-B048-85BDC9FD1C3A}</a:tableStyleId>
              </a:tblPr>
              <a:tblGrid>
                <a:gridCol w="2132743">
                  <a:extLst>
                    <a:ext uri="{9D8B030D-6E8A-4147-A177-3AD203B41FA5}">
                      <a16:colId xmlns:a16="http://schemas.microsoft.com/office/drawing/2014/main" val="20000"/>
                    </a:ext>
                  </a:extLst>
                </a:gridCol>
                <a:gridCol w="6020657">
                  <a:extLst>
                    <a:ext uri="{9D8B030D-6E8A-4147-A177-3AD203B41FA5}">
                      <a16:colId xmlns:a16="http://schemas.microsoft.com/office/drawing/2014/main" val="20001"/>
                    </a:ext>
                  </a:extLst>
                </a:gridCol>
              </a:tblGrid>
              <a:tr h="393278">
                <a:tc>
                  <a:txBody>
                    <a:bodyPr/>
                    <a:lstStyle/>
                    <a:p>
                      <a:pPr marL="0" marR="0">
                        <a:lnSpc>
                          <a:spcPts val="1205"/>
                        </a:lnSpc>
                        <a:spcBef>
                          <a:spcPts val="600"/>
                        </a:spcBef>
                        <a:spcAft>
                          <a:spcPts val="600"/>
                        </a:spcAft>
                      </a:pPr>
                      <a:r>
                        <a:rPr lang="en-US" sz="1800" b="1" dirty="0">
                          <a:effectLst/>
                          <a:latin typeface="Arial" panose="020B0604020202020204" pitchFamily="34" charset="0"/>
                          <a:cs typeface="Arial" panose="020B0604020202020204" pitchFamily="34" charset="0"/>
                        </a:rPr>
                        <a:t>Teaching Area</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5"/>
                        </a:lnSpc>
                        <a:spcBef>
                          <a:spcPts val="600"/>
                        </a:spcBef>
                        <a:spcAft>
                          <a:spcPts val="600"/>
                        </a:spcAft>
                      </a:pPr>
                      <a:r>
                        <a:rPr lang="en-US" sz="1800" b="1" dirty="0">
                          <a:effectLst/>
                          <a:latin typeface="Arial" panose="020B0604020202020204" pitchFamily="34" charset="0"/>
                          <a:cs typeface="Arial" panose="020B0604020202020204" pitchFamily="34" charset="0"/>
                        </a:rPr>
                        <a:t>Candidate Classroom Materials (Artifacts)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871886">
                <a:tc>
                  <a:txBody>
                    <a:bodyPr/>
                    <a:lstStyle/>
                    <a:p>
                      <a:pPr marL="0" marR="0">
                        <a:lnSpc>
                          <a:spcPts val="1205"/>
                        </a:lnSpc>
                        <a:spcBef>
                          <a:spcPts val="600"/>
                        </a:spcBef>
                        <a:spcAft>
                          <a:spcPts val="600"/>
                        </a:spcAft>
                      </a:pPr>
                      <a:r>
                        <a:rPr lang="en-US" sz="1800" dirty="0">
                          <a:effectLst/>
                          <a:latin typeface="Arial" panose="020B0604020202020204" pitchFamily="34" charset="0"/>
                          <a:cs typeface="Arial" panose="020B0604020202020204" pitchFamily="34" charset="0"/>
                        </a:rPr>
                        <a:t>Planning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600"/>
                        </a:spcBef>
                        <a:spcAft>
                          <a:spcPts val="600"/>
                        </a:spcAft>
                      </a:pPr>
                      <a:r>
                        <a:rPr lang="en-US" sz="1800" dirty="0">
                          <a:effectLst/>
                          <a:latin typeface="Arial" panose="020B0604020202020204" pitchFamily="34" charset="0"/>
                          <a:cs typeface="Arial" panose="020B0604020202020204" pitchFamily="34" charset="0"/>
                        </a:rPr>
                        <a:t>Lesson plans, instructional materials, student assignments, assessments, commentary justifying how plans meet student learning needs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63716">
                <a:tc>
                  <a:txBody>
                    <a:bodyPr/>
                    <a:lstStyle/>
                    <a:p>
                      <a:pPr marL="0" marR="0">
                        <a:lnSpc>
                          <a:spcPts val="1205"/>
                        </a:lnSpc>
                        <a:spcBef>
                          <a:spcPts val="600"/>
                        </a:spcBef>
                        <a:spcAft>
                          <a:spcPts val="600"/>
                        </a:spcAft>
                      </a:pPr>
                      <a:r>
                        <a:rPr lang="en-US" sz="1800" dirty="0">
                          <a:effectLst/>
                          <a:latin typeface="Arial" panose="020B0604020202020204" pitchFamily="34" charset="0"/>
                          <a:cs typeface="Arial" panose="020B0604020202020204" pitchFamily="34" charset="0"/>
                        </a:rPr>
                        <a:t>Instruction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600"/>
                        </a:spcBef>
                        <a:spcAft>
                          <a:spcPts val="600"/>
                        </a:spcAft>
                      </a:pPr>
                      <a:r>
                        <a:rPr lang="en-US" sz="1800" b="1" dirty="0">
                          <a:effectLst/>
                          <a:latin typeface="Arial" panose="020B0604020202020204" pitchFamily="34" charset="0"/>
                          <a:cs typeface="Arial" panose="020B0604020202020204" pitchFamily="34" charset="0"/>
                        </a:rPr>
                        <a:t>Unedited</a:t>
                      </a:r>
                      <a:r>
                        <a:rPr lang="en-US" sz="1800" dirty="0">
                          <a:effectLst/>
                          <a:latin typeface="Arial" panose="020B0604020202020204" pitchFamily="34" charset="0"/>
                          <a:cs typeface="Arial" panose="020B0604020202020204" pitchFamily="34" charset="0"/>
                        </a:rPr>
                        <a:t> video clips, commentary analyzing student engagement in learning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871886">
                <a:tc>
                  <a:txBody>
                    <a:bodyPr/>
                    <a:lstStyle/>
                    <a:p>
                      <a:pPr marL="0" marR="0" indent="3810">
                        <a:lnSpc>
                          <a:spcPts val="1205"/>
                        </a:lnSpc>
                        <a:spcBef>
                          <a:spcPts val="600"/>
                        </a:spcBef>
                        <a:spcAft>
                          <a:spcPts val="600"/>
                        </a:spcAft>
                      </a:pPr>
                      <a:r>
                        <a:rPr lang="en-US" sz="1800" dirty="0">
                          <a:effectLst/>
                          <a:latin typeface="Arial" panose="020B0604020202020204" pitchFamily="34" charset="0"/>
                          <a:cs typeface="Arial" panose="020B0604020202020204" pitchFamily="34" charset="0"/>
                        </a:rPr>
                        <a:t>Assessment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600"/>
                        </a:spcBef>
                        <a:spcAft>
                          <a:spcPts val="600"/>
                        </a:spcAft>
                      </a:pPr>
                      <a:r>
                        <a:rPr lang="en-US" sz="1800" dirty="0">
                          <a:effectLst/>
                          <a:latin typeface="Arial" panose="020B0604020202020204" pitchFamily="34" charset="0"/>
                          <a:cs typeface="Arial" panose="020B0604020202020204" pitchFamily="34" charset="0"/>
                        </a:rPr>
                        <a:t>Samples of student work, feedback to focus students, commentary analyzing student learning and justifying next steps for teaching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7884413" y="6253558"/>
            <a:ext cx="512638" cy="365125"/>
          </a:xfrm>
        </p:spPr>
        <p:txBody>
          <a:bodyPr/>
          <a:lstStyle/>
          <a:p>
            <a:fld id="{4A24DF8F-8E98-4D7D-ACB2-2337D28E4242}" type="slidenum">
              <a:rPr lang="en-US" smtClean="0"/>
              <a:pPr/>
              <a:t>11</a:t>
            </a:fld>
            <a:endParaRPr lang="en-US" dirty="0"/>
          </a:p>
        </p:txBody>
      </p:sp>
      <p:sp>
        <p:nvSpPr>
          <p:cNvPr id="9" name="TextBox 8"/>
          <p:cNvSpPr txBox="1"/>
          <p:nvPr/>
        </p:nvSpPr>
        <p:spPr>
          <a:xfrm>
            <a:off x="364519" y="1371600"/>
            <a:ext cx="7780213" cy="2800767"/>
          </a:xfrm>
          <a:prstGeom prst="rect">
            <a:avLst/>
          </a:prstGeom>
          <a:noFill/>
        </p:spPr>
        <p:txBody>
          <a:bodyPr wrap="square" rtlCol="0">
            <a:spAutoFit/>
          </a:bodyPr>
          <a:lstStyle/>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 set of 3–5 lessons that build one upon another toward a </a:t>
            </a:r>
            <a:r>
              <a:rPr lang="en-US" sz="1600" b="1" i="1" dirty="0">
                <a:latin typeface="Arial" panose="020B0604020202020204" pitchFamily="34" charset="0"/>
                <a:cs typeface="Arial" panose="020B0604020202020204" pitchFamily="34" charset="0"/>
              </a:rPr>
              <a:t>central focus </a:t>
            </a:r>
            <a:r>
              <a:rPr lang="en-US" sz="1600" i="1" dirty="0">
                <a:latin typeface="Arial" panose="020B0604020202020204" pitchFamily="34" charset="0"/>
                <a:cs typeface="Arial" panose="020B0604020202020204" pitchFamily="34" charset="0"/>
              </a:rPr>
              <a:t>(big picture), </a:t>
            </a:r>
            <a:r>
              <a:rPr lang="en-US" sz="1600" dirty="0">
                <a:latin typeface="Arial" panose="020B0604020202020204" pitchFamily="34" charset="0"/>
                <a:cs typeface="Arial" panose="020B0604020202020204" pitchFamily="34" charset="0"/>
              </a:rPr>
              <a:t>with a clearly defined beginning and end.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Discuss and identify the </a:t>
            </a:r>
            <a:r>
              <a:rPr lang="en-US" sz="1600" i="1" dirty="0">
                <a:latin typeface="Arial" panose="020B0604020202020204" pitchFamily="34" charset="0"/>
                <a:cs typeface="Arial" panose="020B0604020202020204" pitchFamily="34" charset="0"/>
              </a:rPr>
              <a:t>central focus </a:t>
            </a:r>
            <a:r>
              <a:rPr lang="en-US" sz="1600" dirty="0">
                <a:latin typeface="Arial" panose="020B0604020202020204" pitchFamily="34" charset="0"/>
                <a:cs typeface="Arial" panose="020B0604020202020204" pitchFamily="34" charset="0"/>
              </a:rPr>
              <a:t>with your Cooperating Teacher and agree upon a schedule for the 3 - 5 consecutive lesson plan teaching segment.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Saving multiple artifacts will allow the Student Teacher opportunities to choose from several different scenarios.</a:t>
            </a:r>
          </a:p>
          <a:p>
            <a:pPr lvl="1"/>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EB05797-F321-40D9-BCF8-B3A16AA38A5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extLst>
      <p:ext uri="{BB962C8B-B14F-4D97-AF65-F5344CB8AC3E}">
        <p14:creationId xmlns:p14="http://schemas.microsoft.com/office/powerpoint/2010/main" val="26128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19199" y="685800"/>
            <a:ext cx="6982681" cy="990600"/>
          </a:xfrm>
        </p:spPr>
        <p:txBody>
          <a:bodyPr/>
          <a:lstStyle/>
          <a:p>
            <a:pPr algn="ctr"/>
            <a:r>
              <a:rPr lang="en-US" dirty="0"/>
              <a:t>Tk20</a:t>
            </a:r>
          </a:p>
        </p:txBody>
      </p:sp>
      <p:sp>
        <p:nvSpPr>
          <p:cNvPr id="15363" name="Content Placeholder 2"/>
          <p:cNvSpPr>
            <a:spLocks noGrp="1"/>
          </p:cNvSpPr>
          <p:nvPr>
            <p:ph idx="1"/>
          </p:nvPr>
        </p:nvSpPr>
        <p:spPr>
          <a:xfrm>
            <a:off x="304800" y="1828801"/>
            <a:ext cx="8153400" cy="4191000"/>
          </a:xfrm>
        </p:spPr>
        <p:txBody>
          <a:bodyPr>
            <a:normAutofit fontScale="85000" lnSpcReduction="10000"/>
          </a:bodyPr>
          <a:lstStyle/>
          <a:p>
            <a:pPr marL="214313" indent="-214313">
              <a:buClr>
                <a:schemeClr val="tx1"/>
              </a:buClr>
              <a:buFont typeface="Wingdings" panose="05000000000000000000" pitchFamily="2" charset="2"/>
              <a:buChar char="§"/>
            </a:pPr>
            <a:r>
              <a:rPr lang="en-US" sz="3600" b="1" dirty="0">
                <a:latin typeface="Arial" panose="020B0604020202020204" pitchFamily="34" charset="0"/>
                <a:cs typeface="Arial" panose="020B0604020202020204" pitchFamily="34" charset="0"/>
              </a:rPr>
              <a:t>Tk20 “Field Experience” Binder</a:t>
            </a:r>
          </a:p>
          <a:p>
            <a:pPr marL="585216" lvl="1" indent="-457200"/>
            <a:r>
              <a:rPr lang="en-US" sz="2600" dirty="0">
                <a:latin typeface="Arial" panose="020B0604020202020204" pitchFamily="34" charset="0"/>
                <a:cs typeface="Arial" panose="020B0604020202020204" pitchFamily="34" charset="0"/>
              </a:rPr>
              <a:t>Instructions about how to use Tk20 are located in the link below: https://multimedia.phoenix.edu/education/teacher-program-handbook/</a:t>
            </a:r>
          </a:p>
          <a:p>
            <a:pPr lvl="1" indent="-342900">
              <a:spcBef>
                <a:spcPts val="0"/>
              </a:spcBef>
              <a:buFont typeface="+mj-lt"/>
              <a:buAutoNum type="arabicPeriod"/>
            </a:pPr>
            <a:r>
              <a:rPr lang="en-US" sz="1900" dirty="0">
                <a:effectLst/>
                <a:latin typeface="Calibri" panose="020F0502020204030204" pitchFamily="34" charset="0"/>
                <a:ea typeface="Calibri" panose="020F0502020204030204" pitchFamily="34" charset="0"/>
                <a:cs typeface="Times New Roman" panose="02020603050405020304" pitchFamily="18" charset="0"/>
              </a:rPr>
              <a:t>One lesson plan a week uploaded in the “Lesson Plan” tab in Tk20. This can be any lesson or the lesson that your FS would like to see from you weekly.</a:t>
            </a:r>
            <a:endParaRPr lang="en-US" sz="1900" dirty="0">
              <a:effectLst/>
              <a:latin typeface="Calibri" panose="020F0502020204030204" pitchFamily="34" charset="0"/>
              <a:ea typeface="Calibri" panose="020F0502020204030204" pitchFamily="34" charset="0"/>
            </a:endParaRPr>
          </a:p>
          <a:p>
            <a:pPr lvl="1" indent="-342900">
              <a:spcBef>
                <a:spcPts val="0"/>
              </a:spcBef>
              <a:buFont typeface="+mj-lt"/>
              <a:buAutoNum type="arabicPeriod"/>
            </a:pPr>
            <a:r>
              <a:rPr lang="en-US" sz="1900" dirty="0">
                <a:effectLst/>
                <a:latin typeface="Calibri" panose="020F0502020204030204" pitchFamily="34" charset="0"/>
                <a:ea typeface="Calibri" panose="020F0502020204030204" pitchFamily="34" charset="0"/>
                <a:cs typeface="Times New Roman" panose="02020603050405020304" pitchFamily="18" charset="0"/>
              </a:rPr>
              <a:t>In the “Weekly Reflection” Tab you will want upload your weekly reflection in the format set by your FS.</a:t>
            </a:r>
            <a:endParaRPr lang="en-US" sz="1900" dirty="0">
              <a:effectLst/>
              <a:latin typeface="Calibri" panose="020F0502020204030204" pitchFamily="34" charset="0"/>
              <a:ea typeface="Calibri" panose="020F0502020204030204" pitchFamily="34" charset="0"/>
            </a:endParaRPr>
          </a:p>
          <a:p>
            <a:pPr lvl="1" indent="-342900">
              <a:spcBef>
                <a:spcPts val="0"/>
              </a:spcBef>
              <a:buFont typeface="+mj-lt"/>
              <a:buAutoNum type="arabicPeriod"/>
            </a:pPr>
            <a:r>
              <a:rPr lang="en-US" sz="1900" dirty="0">
                <a:effectLst/>
                <a:latin typeface="Calibri" panose="020F0502020204030204" pitchFamily="34" charset="0"/>
                <a:ea typeface="Calibri" panose="020F0502020204030204" pitchFamily="34" charset="0"/>
                <a:cs typeface="Times New Roman" panose="02020603050405020304" pitchFamily="18" charset="0"/>
              </a:rPr>
              <a:t>In the “Acknowledgements Tab” you will make sure you have acknowledged all items in this tab. Please see TK20 Guide instructions.</a:t>
            </a:r>
          </a:p>
          <a:p>
            <a:pPr lvl="1" indent="-342900">
              <a:spcBef>
                <a:spcPts val="0"/>
              </a:spcBef>
              <a:buFont typeface="+mj-lt"/>
              <a:buAutoNum type="arabicPeriod"/>
            </a:pPr>
            <a:r>
              <a:rPr lang="en-US" sz="1900" dirty="0">
                <a:effectLst/>
                <a:latin typeface="Calibri" panose="020F0502020204030204" pitchFamily="34" charset="0"/>
                <a:ea typeface="Calibri" panose="020F0502020204030204" pitchFamily="34" charset="0"/>
                <a:cs typeface="Times New Roman" panose="02020603050405020304" pitchFamily="18" charset="0"/>
              </a:rPr>
              <a:t>In the “Assessment” tab, you can view your feedback from your weekly reflections, evaluations etc. Please see TK20 Guide Instructions</a:t>
            </a:r>
            <a:endParaRPr lang="en-US" sz="1900" dirty="0">
              <a:latin typeface="Arial" panose="020B0604020202020204" pitchFamily="34" charset="0"/>
              <a:cs typeface="Arial" panose="020B0604020202020204" pitchFamily="34" charset="0"/>
            </a:endParaRPr>
          </a:p>
          <a:p>
            <a:pPr marL="128016" lvl="1" indent="0">
              <a:buNone/>
            </a:pPr>
            <a:endParaRPr lang="en-US" sz="80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12"/>
          </p:nvPr>
        </p:nvSpPr>
        <p:spPr>
          <a:xfrm>
            <a:off x="8201881" y="6340477"/>
            <a:ext cx="51263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106AF28-2301-4B93-B3AD-F9BA18C7B790}" type="slidenum">
              <a:rPr lang="en-US">
                <a:latin typeface="Arial" panose="020B0604020202020204" pitchFamily="34" charset="0"/>
              </a:rPr>
              <a:pPr/>
              <a:t>12</a:t>
            </a:fld>
            <a:endParaRPr lang="en-US" dirty="0">
              <a:latin typeface="Arial" panose="020B0604020202020204" pitchFamily="34" charset="0"/>
            </a:endParaRP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304800" y="816636"/>
            <a:ext cx="8229600" cy="783564"/>
          </a:xfrm>
        </p:spPr>
        <p:txBody>
          <a:bodyPr>
            <a:normAutofit/>
          </a:bodyPr>
          <a:lstStyle/>
          <a:p>
            <a:pPr algn="ctr"/>
            <a:r>
              <a:rPr lang="en-US" dirty="0">
                <a:cs typeface="Arial" panose="020B0604020202020204" pitchFamily="34" charset="0"/>
              </a:rPr>
              <a:t>12 Week Suggested Schedule</a:t>
            </a:r>
            <a:br>
              <a:rPr lang="en-US" dirty="0"/>
            </a:br>
            <a:endParaRPr lang="en-US" sz="1600" dirty="0"/>
          </a:p>
        </p:txBody>
      </p:sp>
      <p:sp>
        <p:nvSpPr>
          <p:cNvPr id="20484" name="Content Placeholder 2"/>
          <p:cNvSpPr>
            <a:spLocks noGrp="1"/>
          </p:cNvSpPr>
          <p:nvPr>
            <p:ph idx="1"/>
          </p:nvPr>
        </p:nvSpPr>
        <p:spPr>
          <a:xfrm>
            <a:off x="457200" y="1828802"/>
            <a:ext cx="8077200" cy="4212562"/>
          </a:xfrm>
        </p:spPr>
        <p:txBody>
          <a:bodyPr>
            <a:noAutofit/>
          </a:bodyPr>
          <a:lstStyle/>
          <a:p>
            <a:pPr marL="0" indent="0">
              <a:buFont typeface="Wingdings" panose="05000000000000000000" pitchFamily="2" charset="2"/>
              <a:buNone/>
              <a:defRPr/>
            </a:pPr>
            <a:r>
              <a:rPr lang="en-US" sz="1200" b="1" dirty="0">
                <a:solidFill>
                  <a:schemeClr val="tx2"/>
                </a:solidFill>
                <a:latin typeface="Arial" charset="0"/>
                <a:cs typeface="Arial" charset="0"/>
              </a:rPr>
              <a:t>Prior to First Week</a:t>
            </a:r>
            <a:r>
              <a:rPr lang="en-US" sz="1200" b="1" dirty="0">
                <a:latin typeface="Arial" charset="0"/>
                <a:cs typeface="Arial" charset="0"/>
              </a:rPr>
              <a:t>: </a:t>
            </a:r>
            <a:r>
              <a:rPr lang="en-US" sz="1200" u="sng" dirty="0">
                <a:latin typeface="Arial" charset="0"/>
                <a:cs typeface="Arial" charset="0"/>
              </a:rPr>
              <a:t>Orientation meeting with CT and Faculty Supervisor </a:t>
            </a:r>
            <a:r>
              <a:rPr lang="en-US" sz="1200" dirty="0">
                <a:latin typeface="Arial" charset="0"/>
                <a:cs typeface="Arial" charset="0"/>
              </a:rPr>
              <a:t>to discuss expectations; complete orientation checklist form (with CT and Faculty Supervisor)</a:t>
            </a:r>
            <a:br>
              <a:rPr lang="en-US" sz="1200" dirty="0">
                <a:latin typeface="Arial" charset="0"/>
                <a:cs typeface="Arial" charset="0"/>
              </a:rPr>
            </a:br>
            <a:r>
              <a:rPr lang="en-US" sz="1200" b="1" dirty="0">
                <a:solidFill>
                  <a:schemeClr val="tx2"/>
                </a:solidFill>
                <a:latin typeface="Arial" charset="0"/>
                <a:cs typeface="Arial" charset="0"/>
              </a:rPr>
              <a:t>Week 1</a:t>
            </a:r>
            <a:r>
              <a:rPr lang="en-US" sz="1200" dirty="0">
                <a:solidFill>
                  <a:schemeClr val="tx2"/>
                </a:solidFill>
                <a:latin typeface="Arial" charset="0"/>
                <a:cs typeface="Arial" charset="0"/>
              </a:rPr>
              <a:t>:</a:t>
            </a:r>
            <a:r>
              <a:rPr lang="en-US" sz="1200" dirty="0">
                <a:latin typeface="Arial" charset="0"/>
                <a:cs typeface="Arial" charset="0"/>
              </a:rPr>
              <a:t> Student Teacher observes and assists with classroom preparation; download and review </a:t>
            </a:r>
            <a:r>
              <a:rPr lang="en-US" sz="1200" i="1" dirty="0">
                <a:latin typeface="Arial" charset="0"/>
                <a:cs typeface="Arial" charset="0"/>
              </a:rPr>
              <a:t>edTPA Assessment Handbook</a:t>
            </a:r>
            <a:br>
              <a:rPr lang="en-US" sz="1200" i="1" dirty="0">
                <a:latin typeface="Arial" charset="0"/>
                <a:cs typeface="Arial" charset="0"/>
              </a:rPr>
            </a:br>
            <a:r>
              <a:rPr lang="en-US" sz="1200" b="1" dirty="0">
                <a:solidFill>
                  <a:schemeClr val="tx2"/>
                </a:solidFill>
                <a:latin typeface="Arial" charset="0"/>
                <a:cs typeface="Arial" charset="0"/>
              </a:rPr>
              <a:t>Week 2</a:t>
            </a:r>
            <a:r>
              <a:rPr lang="en-US" sz="1200" dirty="0">
                <a:latin typeface="Arial" charset="0"/>
                <a:cs typeface="Arial" charset="0"/>
              </a:rPr>
              <a:t>: Student Teacher begins assisting with lessons; Student Teacher begins seminar; register for </a:t>
            </a:r>
            <a:r>
              <a:rPr lang="en-US" sz="1200" dirty="0" err="1">
                <a:latin typeface="Arial" charset="0"/>
                <a:cs typeface="Arial" charset="0"/>
              </a:rPr>
              <a:t>edTPA</a:t>
            </a:r>
            <a:r>
              <a:rPr lang="en-US" sz="1200" dirty="0">
                <a:latin typeface="Arial" charset="0"/>
                <a:cs typeface="Arial" charset="0"/>
              </a:rPr>
              <a:t> </a:t>
            </a:r>
            <a:br>
              <a:rPr lang="en-US" sz="1200" dirty="0">
                <a:latin typeface="Arial" charset="0"/>
                <a:cs typeface="Arial" charset="0"/>
              </a:rPr>
            </a:br>
            <a:r>
              <a:rPr lang="en-US" sz="1200" b="1" dirty="0">
                <a:solidFill>
                  <a:schemeClr val="tx2"/>
                </a:solidFill>
                <a:latin typeface="Arial" charset="0"/>
                <a:cs typeface="Arial" charset="0"/>
              </a:rPr>
              <a:t>Week 3</a:t>
            </a:r>
            <a:r>
              <a:rPr lang="en-US" sz="1200" dirty="0">
                <a:latin typeface="Arial" charset="0"/>
                <a:cs typeface="Arial" charset="0"/>
              </a:rPr>
              <a:t>: </a:t>
            </a:r>
            <a:r>
              <a:rPr lang="en-US" sz="1200" u="sng" dirty="0">
                <a:latin typeface="Arial" charset="0"/>
                <a:cs typeface="Arial" charset="0"/>
              </a:rPr>
              <a:t>Informal observation 1</a:t>
            </a:r>
            <a:r>
              <a:rPr lang="en-US" sz="1200" dirty="0">
                <a:latin typeface="Arial" charset="0"/>
                <a:cs typeface="Arial" charset="0"/>
              </a:rPr>
              <a:t> by Faculty Supervisor</a:t>
            </a:r>
            <a:br>
              <a:rPr lang="en-US" sz="1200" dirty="0">
                <a:latin typeface="Arial" charset="0"/>
                <a:cs typeface="Arial" charset="0"/>
              </a:rPr>
            </a:br>
            <a:r>
              <a:rPr lang="en-US" sz="1200" b="1" dirty="0">
                <a:solidFill>
                  <a:schemeClr val="tx2"/>
                </a:solidFill>
                <a:latin typeface="Arial" charset="0"/>
                <a:cs typeface="Arial" charset="0"/>
              </a:rPr>
              <a:t>Weeks 4-5</a:t>
            </a:r>
            <a:r>
              <a:rPr lang="en-US" sz="1200" dirty="0">
                <a:latin typeface="Arial" charset="0"/>
                <a:cs typeface="Arial" charset="0"/>
              </a:rPr>
              <a:t>: Student Teacher presents additional lessons and classroom responsibilities increase </a:t>
            </a:r>
            <a:br>
              <a:rPr lang="en-US" sz="1200" dirty="0">
                <a:latin typeface="Arial" charset="0"/>
                <a:cs typeface="Arial" charset="0"/>
              </a:rPr>
            </a:br>
            <a:r>
              <a:rPr lang="en-US" sz="1200" b="1" dirty="0">
                <a:solidFill>
                  <a:schemeClr val="tx2"/>
                </a:solidFill>
                <a:latin typeface="Arial" charset="0"/>
                <a:cs typeface="Arial" charset="0"/>
              </a:rPr>
              <a:t>Week 6</a:t>
            </a:r>
            <a:r>
              <a:rPr lang="en-US" sz="1200" dirty="0">
                <a:latin typeface="Arial" charset="0"/>
                <a:cs typeface="Arial" charset="0"/>
              </a:rPr>
              <a:t>: CT and Faculty Supervisor complete </a:t>
            </a:r>
            <a:r>
              <a:rPr lang="en-US" sz="1200" u="sng" dirty="0">
                <a:latin typeface="Arial" charset="0"/>
                <a:cs typeface="Arial" charset="0"/>
              </a:rPr>
              <a:t>midterm evaluations</a:t>
            </a:r>
            <a:r>
              <a:rPr lang="en-US" sz="1200" dirty="0">
                <a:latin typeface="Arial" charset="0"/>
                <a:cs typeface="Arial" charset="0"/>
              </a:rPr>
              <a:t>, due in Tk20; student responsibilities increase to near full-time. Faculty Supervisor also submits </a:t>
            </a:r>
            <a:r>
              <a:rPr lang="en-US" sz="1200" u="sng" dirty="0">
                <a:latin typeface="Arial" charset="0"/>
                <a:cs typeface="Arial" charset="0"/>
              </a:rPr>
              <a:t>grade form</a:t>
            </a:r>
            <a:br>
              <a:rPr lang="en-US" sz="1200" u="sng" dirty="0">
                <a:latin typeface="Arial" charset="0"/>
                <a:cs typeface="Arial" charset="0"/>
              </a:rPr>
            </a:br>
            <a:r>
              <a:rPr lang="en-US" sz="1200" b="1" dirty="0">
                <a:solidFill>
                  <a:schemeClr val="tx2"/>
                </a:solidFill>
                <a:latin typeface="Arial" charset="0"/>
                <a:cs typeface="Arial" charset="0"/>
              </a:rPr>
              <a:t>Weeks 7-8</a:t>
            </a:r>
            <a:r>
              <a:rPr lang="en-US" sz="1200" b="1" dirty="0">
                <a:latin typeface="Arial" charset="0"/>
                <a:cs typeface="Arial" charset="0"/>
              </a:rPr>
              <a:t>: </a:t>
            </a:r>
            <a:r>
              <a:rPr lang="en-US" sz="1200" dirty="0">
                <a:latin typeface="Arial" charset="0"/>
                <a:cs typeface="Arial" charset="0"/>
              </a:rPr>
              <a:t>Student Teacher begins teaching full-time</a:t>
            </a:r>
            <a:br>
              <a:rPr lang="en-US" sz="1200" dirty="0">
                <a:latin typeface="Arial" charset="0"/>
                <a:cs typeface="Arial" charset="0"/>
              </a:rPr>
            </a:br>
            <a:r>
              <a:rPr lang="en-US" sz="1200" b="1" dirty="0">
                <a:solidFill>
                  <a:schemeClr val="tx2"/>
                </a:solidFill>
                <a:latin typeface="Arial" charset="0"/>
                <a:cs typeface="Arial" charset="0"/>
              </a:rPr>
              <a:t>Week 9</a:t>
            </a:r>
            <a:r>
              <a:rPr lang="en-US" sz="1200" dirty="0">
                <a:latin typeface="Arial" charset="0"/>
                <a:cs typeface="Arial" charset="0"/>
              </a:rPr>
              <a:t>: Student Teacher continues to plan and teach full-time. </a:t>
            </a:r>
            <a:br>
              <a:rPr lang="en-US" sz="1200" dirty="0">
                <a:latin typeface="Arial" charset="0"/>
                <a:cs typeface="Arial" charset="0"/>
              </a:rPr>
            </a:br>
            <a:r>
              <a:rPr lang="en-US" sz="1200" b="1" dirty="0">
                <a:solidFill>
                  <a:schemeClr val="tx2"/>
                </a:solidFill>
                <a:latin typeface="Arial" charset="0"/>
                <a:cs typeface="Arial" charset="0"/>
              </a:rPr>
              <a:t>Weeks 10-11</a:t>
            </a:r>
            <a:r>
              <a:rPr lang="en-US" sz="1200" dirty="0">
                <a:latin typeface="Arial" charset="0"/>
                <a:cs typeface="Arial" charset="0"/>
              </a:rPr>
              <a:t>: Full-time teaching</a:t>
            </a:r>
            <a:br>
              <a:rPr lang="en-US" sz="1200" dirty="0">
                <a:latin typeface="Arial" charset="0"/>
                <a:cs typeface="Arial" charset="0"/>
              </a:rPr>
            </a:br>
            <a:r>
              <a:rPr lang="en-US" sz="1200" b="1" dirty="0">
                <a:solidFill>
                  <a:schemeClr val="tx2"/>
                </a:solidFill>
                <a:latin typeface="Arial" charset="0"/>
                <a:cs typeface="Arial" charset="0"/>
              </a:rPr>
              <a:t>Week 12</a:t>
            </a:r>
            <a:r>
              <a:rPr lang="en-US" sz="1200" dirty="0">
                <a:latin typeface="Arial" charset="0"/>
                <a:cs typeface="Arial" charset="0"/>
              </a:rPr>
              <a:t>: CT and Faculty Supervisor complete </a:t>
            </a:r>
            <a:r>
              <a:rPr lang="en-US" sz="1200" u="sng" dirty="0">
                <a:latin typeface="Arial" charset="0"/>
                <a:cs typeface="Arial" charset="0"/>
              </a:rPr>
              <a:t>final evaluations</a:t>
            </a:r>
            <a:r>
              <a:rPr lang="en-US" sz="1200" dirty="0">
                <a:latin typeface="Arial" charset="0"/>
                <a:cs typeface="Arial" charset="0"/>
              </a:rPr>
              <a:t>: transition lessons/classroom back to CT. Faculty Supervisor submits final </a:t>
            </a:r>
            <a:r>
              <a:rPr lang="en-US" sz="1200" u="sng" dirty="0">
                <a:latin typeface="Arial" charset="0"/>
                <a:cs typeface="Arial" charset="0"/>
              </a:rPr>
              <a:t>grade form</a:t>
            </a:r>
            <a:r>
              <a:rPr lang="en-US" sz="1200" dirty="0">
                <a:latin typeface="Arial" charset="0"/>
                <a:cs typeface="Arial" charset="0"/>
              </a:rPr>
              <a:t>; proof of </a:t>
            </a:r>
            <a:r>
              <a:rPr lang="en-US" sz="1200" dirty="0" err="1">
                <a:latin typeface="Arial" charset="0"/>
                <a:cs typeface="Arial" charset="0"/>
              </a:rPr>
              <a:t>edTPA</a:t>
            </a:r>
            <a:r>
              <a:rPr lang="en-US" sz="1200" dirty="0">
                <a:latin typeface="Arial" charset="0"/>
                <a:cs typeface="Arial" charset="0"/>
              </a:rPr>
              <a:t> portfolio submittal in the portfolio section of Tk20 to course instructor. Please Note, that some states will require more then 12 weeks, and the additional suggested schedule is listed in the College of Education Resource below:</a:t>
            </a:r>
          </a:p>
          <a:p>
            <a:pPr marL="0" indent="0">
              <a:buFont typeface="Wingdings" panose="05000000000000000000" pitchFamily="2" charset="2"/>
              <a:buNone/>
              <a:defRPr/>
            </a:pPr>
            <a:r>
              <a:rPr lang="en-US" sz="1200" dirty="0">
                <a:latin typeface="Arial" charset="0"/>
                <a:cs typeface="Arial" charset="0"/>
              </a:rPr>
              <a:t>Please see suggested schedule in the College of Education resource below: https://multimedia.phoenix.edu/education/teacher-program-handbook/</a:t>
            </a:r>
          </a:p>
        </p:txBody>
      </p:sp>
      <p:sp>
        <p:nvSpPr>
          <p:cNvPr id="20485" name="Slide Number Placeholder 3"/>
          <p:cNvSpPr txBox="1">
            <a:spLocks/>
          </p:cNvSpPr>
          <p:nvPr/>
        </p:nvSpPr>
        <p:spPr bwMode="auto">
          <a:xfrm>
            <a:off x="6934200" y="639450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US" sz="1000">
                <a:latin typeface="Arial" panose="020B0604020202020204" pitchFamily="34" charset="0"/>
              </a:rPr>
              <a:t>.</a:t>
            </a:r>
          </a:p>
        </p:txBody>
      </p:sp>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1" y="762000"/>
            <a:ext cx="7619999" cy="914400"/>
          </a:xfrm>
        </p:spPr>
        <p:txBody>
          <a:bodyPr/>
          <a:lstStyle/>
          <a:p>
            <a:pPr algn="ctr" eaLnBrk="1" hangingPunct="1"/>
            <a:r>
              <a:rPr lang="en-US" dirty="0">
                <a:cs typeface="Arial" panose="020B0604020202020204" pitchFamily="34" charset="0"/>
              </a:rPr>
              <a:t>Evaluations</a:t>
            </a:r>
          </a:p>
        </p:txBody>
      </p:sp>
      <p:sp>
        <p:nvSpPr>
          <p:cNvPr id="15363" name="Content Placeholder 2"/>
          <p:cNvSpPr>
            <a:spLocks noGrp="1"/>
          </p:cNvSpPr>
          <p:nvPr>
            <p:ph idx="1"/>
          </p:nvPr>
        </p:nvSpPr>
        <p:spPr>
          <a:xfrm>
            <a:off x="304800" y="1295400"/>
            <a:ext cx="8534400" cy="5029200"/>
          </a:xfrm>
        </p:spPr>
        <p:txBody>
          <a:bodyPr>
            <a:normAutofit/>
          </a:bodyPr>
          <a:lstStyle/>
          <a:p>
            <a:pPr eaLnBrk="1" hangingPunct="1">
              <a:defRPr/>
            </a:pPr>
            <a:endParaRPr lang="en-US" sz="1500" b="1" dirty="0">
              <a:solidFill>
                <a:schemeClr val="tx2">
                  <a:lumMod val="90000"/>
                  <a:lumOff val="10000"/>
                </a:schemeClr>
              </a:solidFill>
              <a:latin typeface="Arial" charset="0"/>
              <a:cs typeface="Arial" charset="0"/>
            </a:endParaRPr>
          </a:p>
          <a:p>
            <a:pPr eaLnBrk="1" hangingPunct="1">
              <a:defRPr/>
            </a:pPr>
            <a:endParaRPr lang="en-US" sz="1500" b="1" dirty="0">
              <a:solidFill>
                <a:schemeClr val="tx2">
                  <a:lumMod val="90000"/>
                  <a:lumOff val="10000"/>
                </a:schemeClr>
              </a:solidFill>
              <a:latin typeface="Arial" charset="0"/>
              <a:cs typeface="Arial" charset="0"/>
            </a:endParaRPr>
          </a:p>
          <a:p>
            <a:pPr eaLnBrk="1" hangingPunct="1">
              <a:defRPr/>
            </a:pPr>
            <a:r>
              <a:rPr lang="en-US" sz="1500" b="1" dirty="0">
                <a:solidFill>
                  <a:schemeClr val="tx2">
                    <a:lumMod val="90000"/>
                    <a:lumOff val="10000"/>
                  </a:schemeClr>
                </a:solidFill>
                <a:latin typeface="Arial" charset="0"/>
                <a:cs typeface="Arial" charset="0"/>
              </a:rPr>
              <a:t>Informal Observation (week 3) </a:t>
            </a:r>
            <a:r>
              <a:rPr lang="en-US" sz="1500" dirty="0">
                <a:latin typeface="Arial" charset="0"/>
                <a:cs typeface="Arial" charset="0"/>
              </a:rPr>
              <a:t>– Informal observations are conducted by your Faculty Supervisor. Your Faculty Supervisor will complete an Informal Observation and input feedback into TK20.</a:t>
            </a:r>
          </a:p>
          <a:p>
            <a:pPr eaLnBrk="1" hangingPunct="1">
              <a:defRPr/>
            </a:pPr>
            <a:r>
              <a:rPr lang="en-US" sz="1500" b="1" dirty="0">
                <a:solidFill>
                  <a:schemeClr val="tx2">
                    <a:lumMod val="90000"/>
                    <a:lumOff val="10000"/>
                  </a:schemeClr>
                </a:solidFill>
                <a:latin typeface="Arial" charset="0"/>
                <a:cs typeface="Arial" charset="0"/>
              </a:rPr>
              <a:t>Midterm and Final Evaluations (week 6 and 12) </a:t>
            </a:r>
            <a:r>
              <a:rPr lang="en-US" sz="1500" dirty="0">
                <a:latin typeface="Arial" charset="0"/>
                <a:cs typeface="Arial" charset="0"/>
              </a:rPr>
              <a:t>– The assessment instrument used by the CT and the FS, submitted in Tk20. </a:t>
            </a:r>
          </a:p>
          <a:p>
            <a:pPr eaLnBrk="1" hangingPunct="1">
              <a:defRPr/>
            </a:pPr>
            <a:r>
              <a:rPr lang="en-US" sz="1500" b="1" dirty="0">
                <a:solidFill>
                  <a:schemeClr val="tx2">
                    <a:lumMod val="90000"/>
                    <a:lumOff val="10000"/>
                  </a:schemeClr>
                </a:solidFill>
                <a:latin typeface="Arial" charset="0"/>
                <a:cs typeface="Arial" charset="0"/>
              </a:rPr>
              <a:t>Midterm and Final Grade Forms </a:t>
            </a:r>
            <a:r>
              <a:rPr lang="en-US" sz="1500" dirty="0">
                <a:latin typeface="Arial" charset="0"/>
                <a:cs typeface="Arial" charset="0"/>
              </a:rPr>
              <a:t>– The assessment instrument submitted </a:t>
            </a:r>
            <a:r>
              <a:rPr lang="en-US" sz="1500" u="sng" dirty="0">
                <a:latin typeface="Arial" charset="0"/>
                <a:cs typeface="Arial" charset="0"/>
              </a:rPr>
              <a:t>only by the Faculty Supervisor</a:t>
            </a:r>
            <a:r>
              <a:rPr lang="en-US" sz="1500" dirty="0">
                <a:latin typeface="Arial" charset="0"/>
                <a:cs typeface="Arial" charset="0"/>
              </a:rPr>
              <a:t>  to provide a quantitative evaluation. FS will collaborate with CT to decide upon score.</a:t>
            </a:r>
          </a:p>
          <a:p>
            <a:pPr lvl="1">
              <a:defRPr/>
            </a:pPr>
            <a:r>
              <a:rPr lang="en-US" sz="1500" dirty="0">
                <a:ln w="0"/>
                <a:solidFill>
                  <a:schemeClr val="tx1"/>
                </a:solidFill>
                <a:effectLst>
                  <a:outerShdw blurRad="38100" dist="19050" dir="2700000" algn="tl" rotWithShape="0">
                    <a:schemeClr val="dk1">
                      <a:alpha val="40000"/>
                    </a:schemeClr>
                  </a:outerShdw>
                </a:effectLst>
                <a:latin typeface="Arial" charset="0"/>
                <a:cs typeface="Arial" charset="0"/>
              </a:rPr>
              <a:t>Midterm Grade – B or better to continue in student teaching and the seminar course.</a:t>
            </a:r>
          </a:p>
          <a:p>
            <a:pPr lvl="1">
              <a:defRPr/>
            </a:pPr>
            <a:r>
              <a:rPr lang="en-US" sz="1500" dirty="0">
                <a:ln w="0"/>
                <a:solidFill>
                  <a:schemeClr val="tx1"/>
                </a:solidFill>
                <a:effectLst>
                  <a:outerShdw blurRad="38100" dist="19050" dir="2700000" algn="tl" rotWithShape="0">
                    <a:schemeClr val="dk1">
                      <a:alpha val="40000"/>
                    </a:schemeClr>
                  </a:outerShdw>
                </a:effectLst>
                <a:latin typeface="Arial" charset="0"/>
                <a:cs typeface="Arial" charset="0"/>
              </a:rPr>
              <a:t>Final Grade equals 50% of seminar grade.</a:t>
            </a:r>
          </a:p>
          <a:p>
            <a:pPr lvl="1">
              <a:defRPr/>
            </a:pPr>
            <a:r>
              <a:rPr lang="en-US" sz="1500" dirty="0">
                <a:ln w="0"/>
                <a:solidFill>
                  <a:schemeClr val="tx1"/>
                </a:solidFill>
                <a:effectLst>
                  <a:outerShdw blurRad="38100" dist="19050" dir="2700000" algn="tl" rotWithShape="0">
                    <a:schemeClr val="dk1">
                      <a:alpha val="40000"/>
                    </a:schemeClr>
                  </a:outerShdw>
                </a:effectLst>
                <a:latin typeface="Arial" charset="0"/>
                <a:cs typeface="Arial" charset="0"/>
              </a:rPr>
              <a:t>Student Teachers must earn a minimum of 42 out of 50 points on the midterm and final grade forms in order to pass student teaching (“B” or better).</a:t>
            </a:r>
          </a:p>
          <a:p>
            <a:pPr lvl="1">
              <a:defRPr/>
            </a:pPr>
            <a:endParaRPr lang="en-US" sz="2200" b="1" dirty="0">
              <a:solidFill>
                <a:schemeClr val="tx1"/>
              </a:solidFill>
              <a:latin typeface="Arial" charset="0"/>
              <a:cs typeface="Arial" charset="0"/>
            </a:endParaRPr>
          </a:p>
          <a:p>
            <a:pPr eaLnBrk="1" hangingPunct="1">
              <a:defRPr/>
            </a:pPr>
            <a:endParaRPr lang="en-US" dirty="0"/>
          </a:p>
          <a:p>
            <a:pPr eaLnBrk="1" hangingPunct="1">
              <a:defRPr/>
            </a:pPr>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7696200" cy="1676400"/>
          </a:xfrm>
        </p:spPr>
        <p:txBody>
          <a:bodyPr>
            <a:normAutofit/>
          </a:bodyPr>
          <a:lstStyle/>
          <a:p>
            <a:pPr algn="ctr" eaLnBrk="1" hangingPunct="1"/>
            <a:br>
              <a:rPr lang="en-US" dirty="0">
                <a:latin typeface="Arial" panose="020B0604020202020204" pitchFamily="34" charset="0"/>
                <a:cs typeface="Arial" panose="020B0604020202020204" pitchFamily="34" charset="0"/>
              </a:rPr>
            </a:br>
            <a:r>
              <a:rPr lang="en-US" dirty="0">
                <a:cs typeface="Arial" panose="020B0604020202020204" pitchFamily="34" charset="0"/>
              </a:rPr>
              <a:t>PROFESSIONAL </a:t>
            </a:r>
            <a:r>
              <a:rPr lang="en-US" dirty="0" err="1">
                <a:cs typeface="Arial" panose="020B0604020202020204" pitchFamily="34" charset="0"/>
              </a:rPr>
              <a:t>eXPECTATIONS</a:t>
            </a:r>
            <a:endParaRPr lang="en-US" dirty="0">
              <a:cs typeface="Arial" panose="020B0604020202020204" pitchFamily="34" charset="0"/>
            </a:endParaRPr>
          </a:p>
        </p:txBody>
      </p:sp>
      <p:sp>
        <p:nvSpPr>
          <p:cNvPr id="8195" name="Content Placeholder 2"/>
          <p:cNvSpPr>
            <a:spLocks noGrp="1"/>
          </p:cNvSpPr>
          <p:nvPr>
            <p:ph idx="1"/>
          </p:nvPr>
        </p:nvSpPr>
        <p:spPr>
          <a:xfrm>
            <a:off x="304800" y="1979004"/>
            <a:ext cx="8553450" cy="3888396"/>
          </a:xfrm>
        </p:spPr>
        <p:txBody>
          <a:bodyPr>
            <a:normAutofit fontScale="92500" lnSpcReduction="10000"/>
          </a:bodyPr>
          <a:lstStyle/>
          <a:p>
            <a:pPr eaLnBrk="1" hangingPunct="1">
              <a:defRPr/>
            </a:pPr>
            <a:r>
              <a:rPr lang="en-US" sz="2400" b="1" dirty="0">
                <a:solidFill>
                  <a:schemeClr val="tx2">
                    <a:lumMod val="90000"/>
                    <a:lumOff val="10000"/>
                  </a:schemeClr>
                </a:solidFill>
                <a:latin typeface="Arial" charset="0"/>
                <a:cs typeface="Arial" charset="0"/>
              </a:rPr>
              <a:t>Supplemental Standards</a:t>
            </a:r>
          </a:p>
          <a:p>
            <a:pPr lvl="1" eaLnBrk="1" hangingPunct="1">
              <a:defRPr/>
            </a:pPr>
            <a:r>
              <a:rPr lang="en-US" sz="2400" b="0" i="0" dirty="0">
                <a:solidFill>
                  <a:srgbClr val="111C24"/>
                </a:solidFill>
                <a:effectLst/>
                <a:latin typeface="Roboto" panose="02000000000000000000" pitchFamily="2" charset="0"/>
              </a:rPr>
              <a:t>The Supplemental Standards address a candidate’s affective attributes and disposition to be an educator/administrator. Review the </a:t>
            </a:r>
            <a:r>
              <a:rPr lang="en-US" sz="2400" b="1" i="0" dirty="0">
                <a:solidFill>
                  <a:srgbClr val="111C24"/>
                </a:solidFill>
                <a:effectLst/>
                <a:latin typeface="Roboto" panose="02000000000000000000" pitchFamily="2" charset="0"/>
              </a:rPr>
              <a:t>Professional Dispositions Rubric</a:t>
            </a:r>
            <a:r>
              <a:rPr lang="en-US" sz="2400" b="0" i="0" dirty="0">
                <a:solidFill>
                  <a:srgbClr val="111C24"/>
                </a:solidFill>
                <a:effectLst/>
                <a:latin typeface="Roboto" panose="02000000000000000000" pitchFamily="2" charset="0"/>
              </a:rPr>
              <a:t> for additional guidance in the Teacher Education Program Handbook:</a:t>
            </a:r>
          </a:p>
          <a:p>
            <a:pPr lvl="1" eaLnBrk="1" hangingPunct="1">
              <a:defRPr/>
            </a:pPr>
            <a:r>
              <a:rPr lang="en-US" sz="2000" dirty="0">
                <a:latin typeface="Arial" charset="0"/>
                <a:cs typeface="Arial" charset="0"/>
              </a:rPr>
              <a:t>https://multimedia.phoenix.edu/education/teacher-program-handbook/#Pr_8</a:t>
            </a:r>
          </a:p>
          <a:p>
            <a:pPr>
              <a:defRPr/>
            </a:pPr>
            <a:r>
              <a:rPr lang="en-US" sz="2400" b="1" dirty="0">
                <a:solidFill>
                  <a:schemeClr val="tx2">
                    <a:lumMod val="90000"/>
                    <a:lumOff val="10000"/>
                  </a:schemeClr>
                </a:solidFill>
                <a:latin typeface="Arial" charset="0"/>
                <a:cs typeface="Arial" charset="0"/>
              </a:rPr>
              <a:t>Referral </a:t>
            </a:r>
          </a:p>
          <a:p>
            <a:pPr lvl="1" eaLnBrk="1" hangingPunct="1">
              <a:defRPr/>
            </a:pPr>
            <a:r>
              <a:rPr lang="en-US" sz="2000" dirty="0">
                <a:latin typeface="Arial" pitchFamily="34" charset="0"/>
                <a:cs typeface="Arial" pitchFamily="34" charset="0"/>
              </a:rPr>
              <a:t>The process used to support students who fall below the Supplemental Standards.</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599" y="609600"/>
            <a:ext cx="7543801" cy="914400"/>
          </a:xfrm>
        </p:spPr>
        <p:txBody>
          <a:bodyPr/>
          <a:lstStyle/>
          <a:p>
            <a:pPr algn="ctr"/>
            <a:r>
              <a:rPr lang="en-US" dirty="0">
                <a:cs typeface="Arial" panose="020B0604020202020204" pitchFamily="34" charset="0"/>
              </a:rPr>
              <a:t>Improvement Plans</a:t>
            </a:r>
          </a:p>
        </p:txBody>
      </p:sp>
      <p:sp>
        <p:nvSpPr>
          <p:cNvPr id="19459" name="Content Placeholder 2"/>
          <p:cNvSpPr>
            <a:spLocks noGrp="1"/>
          </p:cNvSpPr>
          <p:nvPr>
            <p:ph idx="1"/>
          </p:nvPr>
        </p:nvSpPr>
        <p:spPr>
          <a:xfrm>
            <a:off x="304800" y="1524000"/>
            <a:ext cx="8229600" cy="4454525"/>
          </a:xfrm>
        </p:spPr>
        <p:txBody>
          <a:bodyPr>
            <a:normAutofit fontScale="92500" lnSpcReduction="20000"/>
          </a:bodyPr>
          <a:lstStyle/>
          <a:p>
            <a:r>
              <a:rPr lang="en-US" sz="2400" dirty="0">
                <a:latin typeface="Arial" panose="020B0604020202020204" pitchFamily="34" charset="0"/>
                <a:cs typeface="Arial" panose="020B0604020202020204" pitchFamily="34" charset="0"/>
              </a:rPr>
              <a:t>Student Teachers falling below academic standards fall short of Supplemental Standards and will receive remediation.</a:t>
            </a:r>
          </a:p>
          <a:p>
            <a:pPr lvl="1"/>
            <a:r>
              <a:rPr lang="en-US" sz="2000" dirty="0">
                <a:latin typeface="Arial" panose="020B0604020202020204" pitchFamily="34" charset="0"/>
                <a:cs typeface="Arial" panose="020B0604020202020204" pitchFamily="34" charset="0"/>
              </a:rPr>
              <a:t>Your CT/FS will contact your EPS with performance/conduct concerns. </a:t>
            </a:r>
          </a:p>
          <a:p>
            <a:pPr lvl="1"/>
            <a:r>
              <a:rPr lang="en-US" sz="2000" dirty="0">
                <a:latin typeface="Arial" panose="020B0604020202020204" pitchFamily="34" charset="0"/>
                <a:cs typeface="Arial" panose="020B0604020202020204" pitchFamily="34" charset="0"/>
              </a:rPr>
              <a:t>You will receive an Improvement Plan while in student teaching, to assist with areas of concern. </a:t>
            </a:r>
          </a:p>
          <a:p>
            <a:pPr lvl="2">
              <a:buFont typeface="Wingdings" panose="05000000000000000000" pitchFamily="2" charset="2"/>
              <a:buNone/>
            </a:pPr>
            <a:r>
              <a:rPr lang="en-US" sz="2000" dirty="0">
                <a:solidFill>
                  <a:schemeClr val="tx2"/>
                </a:solidFill>
                <a:latin typeface="Arial" panose="020B0604020202020204" pitchFamily="34" charset="0"/>
                <a:cs typeface="Arial" panose="020B0604020202020204" pitchFamily="34" charset="0"/>
              </a:rPr>
              <a:t>If you are having problems, do </a:t>
            </a:r>
            <a:r>
              <a:rPr lang="en-US" sz="2000" b="1" dirty="0">
                <a:solidFill>
                  <a:schemeClr val="tx2"/>
                </a:solidFill>
                <a:latin typeface="Arial" panose="020B0604020202020204" pitchFamily="34" charset="0"/>
                <a:cs typeface="Arial" panose="020B0604020202020204" pitchFamily="34" charset="0"/>
              </a:rPr>
              <a:t>not</a:t>
            </a:r>
            <a:r>
              <a:rPr lang="en-US" sz="2000" dirty="0">
                <a:solidFill>
                  <a:schemeClr val="tx2"/>
                </a:solidFill>
                <a:latin typeface="Arial" panose="020B0604020202020204" pitchFamily="34" charset="0"/>
                <a:cs typeface="Arial" panose="020B0604020202020204" pitchFamily="34" charset="0"/>
              </a:rPr>
              <a:t> wait until the midterm evaluation to contact your EPS!</a:t>
            </a:r>
          </a:p>
          <a:p>
            <a:pPr lvl="1"/>
            <a:r>
              <a:rPr lang="en-US" sz="2000" dirty="0">
                <a:latin typeface="Arial" panose="020B0604020202020204" pitchFamily="34" charset="0"/>
                <a:cs typeface="Arial" panose="020B0604020202020204" pitchFamily="34" charset="0"/>
              </a:rPr>
              <a:t>The Improvement Plan is a collaborative effort involving student input and feedback from the Cooperating Teacher, Faculty Supervisor and EPS to support student success.</a:t>
            </a:r>
          </a:p>
          <a:p>
            <a:pPr lvl="1"/>
            <a:r>
              <a:rPr lang="en-US" sz="2000" dirty="0">
                <a:latin typeface="Arial" panose="020B0604020202020204" pitchFamily="34" charset="0"/>
                <a:cs typeface="Arial" panose="020B0604020202020204" pitchFamily="34" charset="0"/>
              </a:rPr>
              <a:t>Student Teachers receive two opportunities to successfully complete student teaching. </a:t>
            </a:r>
          </a:p>
          <a:p>
            <a:pPr lvl="1"/>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buFont typeface="Wingdings" panose="05000000000000000000" pitchFamily="2" charset="2"/>
              <a:buNone/>
            </a:pPr>
            <a:endParaRPr lang="en-US" sz="2400"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Professional Dress for</a:t>
            </a:r>
            <a:br>
              <a:rPr lang="en-US" dirty="0"/>
            </a:br>
            <a:r>
              <a:rPr lang="en-US" dirty="0"/>
              <a:t>Student Teaching</a:t>
            </a:r>
          </a:p>
        </p:txBody>
      </p:sp>
      <p:sp>
        <p:nvSpPr>
          <p:cNvPr id="3" name="Content Placeholder 2"/>
          <p:cNvSpPr>
            <a:spLocks noGrp="1"/>
          </p:cNvSpPr>
          <p:nvPr>
            <p:ph idx="1"/>
          </p:nvPr>
        </p:nvSpPr>
        <p:spPr/>
        <p:txBody>
          <a:bodyPr>
            <a:normAutofit fontScale="85000" lnSpcReduction="10000"/>
          </a:bodyPr>
          <a:lstStyle/>
          <a:p>
            <a:r>
              <a:rPr lang="en-US" sz="2000" dirty="0">
                <a:latin typeface="Arial" panose="020B0604020202020204" pitchFamily="34" charset="0"/>
                <a:cs typeface="Arial" panose="020B0604020202020204" pitchFamily="34" charset="0"/>
              </a:rPr>
              <a:t>As you prepare for your student teaching, please review the “Dos” and “Don’ts” on the chart representing common standards for appropriate professional attire (next slide).</a:t>
            </a:r>
          </a:p>
          <a:p>
            <a:r>
              <a:rPr lang="en-US" sz="2000" dirty="0">
                <a:latin typeface="Arial" panose="020B0604020202020204" pitchFamily="34" charset="0"/>
                <a:cs typeface="Arial" panose="020B0604020202020204" pitchFamily="34" charset="0"/>
              </a:rPr>
              <a:t>Please consider that there will likely be exceptions to the attire listed in this chart in an educational setting.</a:t>
            </a:r>
          </a:p>
          <a:p>
            <a:pPr lvl="1"/>
            <a:r>
              <a:rPr lang="en-US" dirty="0">
                <a:latin typeface="Arial" panose="020B0604020202020204" pitchFamily="34" charset="0"/>
                <a:cs typeface="Arial" panose="020B0604020202020204" pitchFamily="34" charset="0"/>
              </a:rPr>
              <a:t>For example: You may find that a suit is only appropriate during an interview or that tennis shoes are allowed on your school’s campus.</a:t>
            </a:r>
          </a:p>
          <a:p>
            <a:r>
              <a:rPr lang="en-US" sz="2000" dirty="0">
                <a:latin typeface="Arial" panose="020B0604020202020204" pitchFamily="34" charset="0"/>
                <a:cs typeface="Arial" panose="020B0604020202020204" pitchFamily="34" charset="0"/>
              </a:rPr>
              <a:t>Please be sure to review your school site’s expectations for professional attire (employee handbook) and, when in doubt, always error on the side of more professional dress.  </a:t>
            </a:r>
          </a:p>
          <a:p>
            <a:endParaRPr lang="en-US" dirty="0"/>
          </a:p>
        </p:txBody>
      </p:sp>
    </p:spTree>
    <p:extLst>
      <p:ext uri="{BB962C8B-B14F-4D97-AF65-F5344CB8AC3E}">
        <p14:creationId xmlns:p14="http://schemas.microsoft.com/office/powerpoint/2010/main" val="71480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7543801" cy="1143000"/>
          </a:xfrm>
        </p:spPr>
        <p:txBody>
          <a:bodyPr>
            <a:normAutofit/>
          </a:bodyPr>
          <a:lstStyle/>
          <a:p>
            <a:pPr algn="ctr"/>
            <a:r>
              <a:rPr lang="en-US" dirty="0"/>
              <a:t>Professional Dress for</a:t>
            </a:r>
            <a:br>
              <a:rPr lang="en-US" dirty="0"/>
            </a:br>
            <a:r>
              <a:rPr lang="en-US" dirty="0"/>
              <a:t>Student Teaching,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089370"/>
              </p:ext>
            </p:extLst>
          </p:nvPr>
        </p:nvGraphicFramePr>
        <p:xfrm>
          <a:off x="609599" y="1447800"/>
          <a:ext cx="7543801" cy="4968291"/>
        </p:xfrm>
        <a:graphic>
          <a:graphicData uri="http://schemas.openxmlformats.org/drawingml/2006/table">
            <a:tbl>
              <a:tblPr firstRow="1" firstCol="1" bandRow="1">
                <a:tableStyleId>{5C22544A-7EE6-4342-B048-85BDC9FD1C3A}</a:tableStyleId>
              </a:tblPr>
              <a:tblGrid>
                <a:gridCol w="2133601">
                  <a:extLst>
                    <a:ext uri="{9D8B030D-6E8A-4147-A177-3AD203B41FA5}">
                      <a16:colId xmlns:a16="http://schemas.microsoft.com/office/drawing/2014/main" val="20000"/>
                    </a:ext>
                  </a:extLst>
                </a:gridCol>
                <a:gridCol w="2979914">
                  <a:extLst>
                    <a:ext uri="{9D8B030D-6E8A-4147-A177-3AD203B41FA5}">
                      <a16:colId xmlns:a16="http://schemas.microsoft.com/office/drawing/2014/main" val="20001"/>
                    </a:ext>
                  </a:extLst>
                </a:gridCol>
                <a:gridCol w="2430286">
                  <a:extLst>
                    <a:ext uri="{9D8B030D-6E8A-4147-A177-3AD203B41FA5}">
                      <a16:colId xmlns:a16="http://schemas.microsoft.com/office/drawing/2014/main" val="20002"/>
                    </a:ext>
                  </a:extLst>
                </a:gridCol>
              </a:tblGrid>
              <a:tr h="646681">
                <a:tc>
                  <a:txBody>
                    <a:bodyPr/>
                    <a:lstStyle/>
                    <a:p>
                      <a:pPr marL="0" marR="0" algn="ctr">
                        <a:lnSpc>
                          <a:spcPct val="105000"/>
                        </a:lnSpc>
                        <a:spcBef>
                          <a:spcPts val="0"/>
                        </a:spcBef>
                        <a:spcAft>
                          <a:spcPts val="0"/>
                        </a:spcAft>
                      </a:pPr>
                      <a:r>
                        <a:rPr lang="en-US" sz="1800" dirty="0">
                          <a:effectLst/>
                          <a:latin typeface="Arial" panose="020B0604020202020204" pitchFamily="34" charset="0"/>
                          <a:cs typeface="Arial" panose="020B0604020202020204" pitchFamily="34" charset="0"/>
                        </a:rPr>
                        <a:t>Do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gn="ctr">
                        <a:lnSpc>
                          <a:spcPct val="105000"/>
                        </a:lnSpc>
                        <a:spcBef>
                          <a:spcPts val="0"/>
                        </a:spcBef>
                        <a:spcAft>
                          <a:spcPts val="0"/>
                        </a:spcAft>
                      </a:pPr>
                      <a:r>
                        <a:rPr lang="en-US" sz="1800" dirty="0">
                          <a:effectLst/>
                          <a:latin typeface="Arial" panose="020B0604020202020204" pitchFamily="34" charset="0"/>
                          <a:cs typeface="Arial" panose="020B0604020202020204" pitchFamily="34" charset="0"/>
                        </a:rPr>
                        <a:t>Don’t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gn="ctr">
                        <a:lnSpc>
                          <a:spcPct val="105000"/>
                        </a:lnSpc>
                        <a:spcBef>
                          <a:spcPts val="0"/>
                        </a:spcBef>
                        <a:spcAft>
                          <a:spcPts val="0"/>
                        </a:spcAft>
                      </a:pPr>
                      <a:r>
                        <a:rPr lang="en-US" sz="1600" dirty="0">
                          <a:effectLst/>
                          <a:latin typeface="Arial" panose="020B0604020202020204" pitchFamily="34" charset="0"/>
                          <a:cs typeface="Arial" panose="020B0604020202020204" pitchFamily="34" charset="0"/>
                        </a:rPr>
                        <a:t>Depends on setting – verify with supervisor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extLst>
                  <a:ext uri="{0D108BD9-81ED-4DB2-BD59-A6C34878D82A}">
                    <a16:rowId xmlns:a16="http://schemas.microsoft.com/office/drawing/2014/main" val="10000"/>
                  </a:ext>
                </a:extLst>
              </a:tr>
              <a:tr h="542880">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Khakis/Dockers/Dress Slacks, worn at waist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Shorts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Polo/golf shirts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extLst>
                  <a:ext uri="{0D108BD9-81ED-4DB2-BD59-A6C34878D82A}">
                    <a16:rowId xmlns:a16="http://schemas.microsoft.com/office/drawing/2014/main" val="10001"/>
                  </a:ext>
                </a:extLst>
              </a:tr>
              <a:tr h="427742">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Skirts, mid-thigh or longer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Mini skirts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Denim jeans or shorts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extLst>
                  <a:ext uri="{0D108BD9-81ED-4DB2-BD59-A6C34878D82A}">
                    <a16:rowId xmlns:a16="http://schemas.microsoft.com/office/drawing/2014/main" val="10002"/>
                  </a:ext>
                </a:extLst>
              </a:tr>
              <a:tr h="511605">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Capri pants, mid-calf or longer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Leggings or spandex</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Athletic wear/sweats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extLst>
                  <a:ext uri="{0D108BD9-81ED-4DB2-BD59-A6C34878D82A}">
                    <a16:rowId xmlns:a16="http://schemas.microsoft.com/office/drawing/2014/main" val="10003"/>
                  </a:ext>
                </a:extLst>
              </a:tr>
              <a:tr h="271440">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Suits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Denim/corduroy/leather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Hats </a:t>
                      </a:r>
                      <a:r>
                        <a:rPr lang="en-US" sz="16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extLst>
                  <a:ext uri="{0D108BD9-81ED-4DB2-BD59-A6C34878D82A}">
                    <a16:rowId xmlns:a16="http://schemas.microsoft.com/office/drawing/2014/main" val="10004"/>
                  </a:ext>
                </a:extLst>
              </a:tr>
              <a:tr h="773487">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Button down shirts with collars or blouses, short or long sleeve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Sweatshirts/hoodies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Sneakers/tennis shoes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extLst>
                  <a:ext uri="{0D108BD9-81ED-4DB2-BD59-A6C34878D82A}">
                    <a16:rowId xmlns:a16="http://schemas.microsoft.com/office/drawing/2014/main" val="10005"/>
                  </a:ext>
                </a:extLst>
              </a:tr>
              <a:tr h="542880">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Sweaters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Crop tops/midriff exposed/spaghetti straps/tank tops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tc>
                <a:extLst>
                  <a:ext uri="{0D108BD9-81ED-4DB2-BD59-A6C34878D82A}">
                    <a16:rowId xmlns:a16="http://schemas.microsoft.com/office/drawing/2014/main" val="10006"/>
                  </a:ext>
                </a:extLst>
              </a:tr>
              <a:tr h="427742">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Dress shoes or dress sandals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Flip flops, tennis shoes/sneakers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tc>
                <a:extLst>
                  <a:ext uri="{0D108BD9-81ED-4DB2-BD59-A6C34878D82A}">
                    <a16:rowId xmlns:a16="http://schemas.microsoft.com/office/drawing/2014/main" val="10007"/>
                  </a:ext>
                </a:extLst>
              </a:tr>
              <a:tr h="271440">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Clothing with holes, frayed ends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tc>
                <a:extLst>
                  <a:ext uri="{0D108BD9-81ED-4DB2-BD59-A6C34878D82A}">
                    <a16:rowId xmlns:a16="http://schemas.microsoft.com/office/drawing/2014/main" val="10008"/>
                  </a:ext>
                </a:extLst>
              </a:tr>
              <a:tr h="542880">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Exposed undergarments (bra straps, boxers), fishnet stockings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nchor="ctr"/>
                </a:tc>
                <a:tc>
                  <a:txBody>
                    <a:bodyPr/>
                    <a:lstStyle/>
                    <a:p>
                      <a:pPr marL="0" marR="0">
                        <a:lnSpc>
                          <a:spcPct val="105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621" marR="64621"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2213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04800" y="533400"/>
            <a:ext cx="8229600" cy="1066800"/>
          </a:xfrm>
        </p:spPr>
        <p:txBody>
          <a:bodyPr>
            <a:normAutofit fontScale="90000"/>
          </a:bodyPr>
          <a:lstStyle/>
          <a:p>
            <a:pPr algn="ctr" eaLnBrk="1" hangingPunct="1"/>
            <a:r>
              <a:rPr lang="en-US" sz="4000" dirty="0">
                <a:cs typeface="Arial" panose="020B0604020202020204" pitchFamily="34" charset="0"/>
              </a:rPr>
              <a:t>Additional Requirements for Success</a:t>
            </a:r>
          </a:p>
        </p:txBody>
      </p:sp>
      <p:sp>
        <p:nvSpPr>
          <p:cNvPr id="21508" name="Rectangle 3"/>
          <p:cNvSpPr>
            <a:spLocks noGrp="1" noChangeArrowheads="1"/>
          </p:cNvSpPr>
          <p:nvPr>
            <p:ph idx="1"/>
          </p:nvPr>
        </p:nvSpPr>
        <p:spPr>
          <a:xfrm>
            <a:off x="685800" y="1828800"/>
            <a:ext cx="7772400" cy="4645356"/>
          </a:xfrm>
        </p:spPr>
        <p:txBody>
          <a:bodyPr>
            <a:noAutofit/>
          </a:bodyPr>
          <a:lstStyle/>
          <a:p>
            <a:pPr>
              <a:lnSpc>
                <a:spcPct val="80000"/>
              </a:lnSpc>
              <a:buFont typeface="Arial" panose="020B0604020202020204" pitchFamily="34" charset="0"/>
              <a:buChar char="•"/>
            </a:pPr>
            <a:r>
              <a:rPr lang="en-US" sz="2000" dirty="0">
                <a:latin typeface="Arial" panose="020B0604020202020204" pitchFamily="34" charset="0"/>
                <a:cs typeface="Arial" panose="020B0604020202020204" pitchFamily="34" charset="0"/>
              </a:rPr>
              <a:t>Be </a:t>
            </a:r>
            <a:r>
              <a:rPr lang="en-US" sz="2000" b="1" dirty="0">
                <a:latin typeface="Arial" panose="020B0604020202020204" pitchFamily="34" charset="0"/>
                <a:cs typeface="Arial" panose="020B0604020202020204" pitchFamily="34" charset="0"/>
              </a:rPr>
              <a:t>professional</a:t>
            </a:r>
            <a:r>
              <a:rPr lang="en-US" sz="2000" dirty="0">
                <a:latin typeface="Arial" panose="020B0604020202020204" pitchFamily="34" charset="0"/>
                <a:cs typeface="Arial" panose="020B0604020202020204" pitchFamily="34" charset="0"/>
              </a:rPr>
              <a:t> at all times and during all interactions with parents, students, co-workers and UOPX representatives  – Professional conduct is courteous and respectful. </a:t>
            </a:r>
          </a:p>
          <a:p>
            <a:pPr>
              <a:lnSpc>
                <a:spcPct val="80000"/>
              </a:lnSpc>
              <a:buFont typeface="Arial" panose="020B0604020202020204" pitchFamily="34" charset="0"/>
              <a:buChar char="•"/>
            </a:pPr>
            <a:r>
              <a:rPr lang="en-US" sz="2000" dirty="0">
                <a:latin typeface="Arial" panose="020B0604020202020204" pitchFamily="34" charset="0"/>
                <a:cs typeface="Arial" panose="020B0604020202020204" pitchFamily="34" charset="0"/>
              </a:rPr>
              <a:t>Keep your school, CT, FS informed: </a:t>
            </a:r>
            <a:r>
              <a:rPr lang="en-US" sz="2000" b="1" dirty="0">
                <a:latin typeface="Arial" panose="020B0604020202020204" pitchFamily="34" charset="0"/>
                <a:cs typeface="Arial" panose="020B0604020202020204" pitchFamily="34" charset="0"/>
              </a:rPr>
              <a:t>Debrief with your CT</a:t>
            </a:r>
            <a:r>
              <a:rPr lang="en-US" sz="2000" dirty="0">
                <a:latin typeface="Arial" panose="020B0604020202020204" pitchFamily="34" charset="0"/>
                <a:cs typeface="Arial" panose="020B0604020202020204" pitchFamily="34" charset="0"/>
              </a:rPr>
              <a:t> for at least 15 minutes daily – maintain open and cordial communications.</a:t>
            </a:r>
          </a:p>
          <a:p>
            <a:pPr>
              <a:lnSpc>
                <a:spcPct val="8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Weekly Reflections</a:t>
            </a:r>
            <a:r>
              <a:rPr lang="en-US" sz="2000" dirty="0">
                <a:latin typeface="Arial" panose="020B0604020202020204" pitchFamily="34" charset="0"/>
                <a:cs typeface="Arial" panose="020B0604020202020204" pitchFamily="34" charset="0"/>
              </a:rPr>
              <a:t>: Send your FS weekly messages, including a weekly summary (areas of strength, improvement, questions, reflection) under the Weekly Reflections tab in Tk20.</a:t>
            </a:r>
          </a:p>
          <a:p>
            <a:pPr>
              <a:lnSpc>
                <a:spcPct val="80000"/>
              </a:lnSpc>
              <a:buFont typeface="Arial" panose="020B0604020202020204" pitchFamily="34" charset="0"/>
              <a:buChar char="•"/>
            </a:pPr>
            <a:r>
              <a:rPr lang="en-US" sz="2000" dirty="0">
                <a:latin typeface="Arial" panose="020B0604020202020204" pitchFamily="34" charset="0"/>
                <a:cs typeface="Arial" panose="020B0604020202020204" pitchFamily="34" charset="0"/>
              </a:rPr>
              <a:t>Read and </a:t>
            </a:r>
            <a:r>
              <a:rPr lang="en-US" sz="2000" b="1" dirty="0">
                <a:latin typeface="Arial" panose="020B0604020202020204" pitchFamily="34" charset="0"/>
                <a:cs typeface="Arial" panose="020B0604020202020204" pitchFamily="34" charset="0"/>
              </a:rPr>
              <a:t>abide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by the district’s</a:t>
            </a:r>
            <a:r>
              <a:rPr lang="en-US" sz="2000" dirty="0">
                <a:latin typeface="Arial" panose="020B0604020202020204" pitchFamily="34" charset="0"/>
                <a:cs typeface="Arial" panose="020B0604020202020204" pitchFamily="34" charset="0"/>
              </a:rPr>
              <a:t> Faculty Handbook.</a:t>
            </a:r>
          </a:p>
          <a:p>
            <a:pPr>
              <a:lnSpc>
                <a:spcPct val="8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Meet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with the site principal</a:t>
            </a:r>
            <a:r>
              <a:rPr lang="en-US" sz="2000" dirty="0">
                <a:latin typeface="Arial" panose="020B0604020202020204" pitchFamily="34" charset="0"/>
                <a:cs typeface="Arial" panose="020B0604020202020204" pitchFamily="34" charset="0"/>
              </a:rPr>
              <a:t>; make sure he/she knows your name, content area, and develops a favorable impression of you!</a:t>
            </a:r>
          </a:p>
          <a:p>
            <a:pPr>
              <a:lnSpc>
                <a:spcPct val="80000"/>
              </a:lnSpc>
              <a:buFont typeface="Arial" panose="020B0604020202020204" pitchFamily="34" charset="0"/>
              <a:buChar char="•"/>
            </a:pPr>
            <a:r>
              <a:rPr lang="en-US" sz="2000" dirty="0">
                <a:latin typeface="Arial" panose="020B0604020202020204" pitchFamily="34" charset="0"/>
                <a:cs typeface="Arial" panose="020B0604020202020204" pitchFamily="34" charset="0"/>
              </a:rPr>
              <a:t>You are responsible for advocating for yourself, ask for feedback and ask questions. </a:t>
            </a:r>
            <a:r>
              <a:rPr lang="en-US" sz="2000" b="1" dirty="0">
                <a:latin typeface="Arial" panose="020B0604020202020204" pitchFamily="34" charset="0"/>
                <a:cs typeface="Arial" panose="020B0604020202020204" pitchFamily="34" charset="0"/>
              </a:rPr>
              <a:t>This is your opportunity to learn</a:t>
            </a:r>
            <a:r>
              <a:rPr lang="en-US" sz="20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457200" y="457200"/>
            <a:ext cx="6629400" cy="1143000"/>
          </a:xfrm>
        </p:spPr>
        <p:txBody>
          <a:bodyPr/>
          <a:lstStyle/>
          <a:p>
            <a:pPr algn="ctr" eaLnBrk="1" hangingPunct="1"/>
            <a:r>
              <a:rPr lang="en-US" sz="4800" dirty="0">
                <a:cs typeface="Arial" panose="020B0604020202020204" pitchFamily="34" charset="0"/>
              </a:rPr>
              <a:t>Agenda</a:t>
            </a:r>
            <a:r>
              <a:rPr lang="en-US" sz="4800" dirty="0"/>
              <a:t> </a:t>
            </a:r>
          </a:p>
        </p:txBody>
      </p:sp>
      <p:sp>
        <p:nvSpPr>
          <p:cNvPr id="4099" name="Content Placeholder 7"/>
          <p:cNvSpPr>
            <a:spLocks noGrp="1"/>
          </p:cNvSpPr>
          <p:nvPr>
            <p:ph idx="1"/>
          </p:nvPr>
        </p:nvSpPr>
        <p:spPr>
          <a:xfrm>
            <a:off x="609599" y="1981200"/>
            <a:ext cx="6347714" cy="4060163"/>
          </a:xfrm>
        </p:spPr>
        <p:txBody>
          <a:bodyPr>
            <a:normAutofit/>
          </a:bodyPr>
          <a:lstStyle/>
          <a:p>
            <a:pPr eaLnBrk="1" hangingPunct="1"/>
            <a:r>
              <a:rPr lang="en-US" sz="2000" dirty="0">
                <a:latin typeface="Arial" panose="020B0604020202020204" pitchFamily="34" charset="0"/>
                <a:cs typeface="Arial" panose="020B0604020202020204" pitchFamily="34" charset="0"/>
              </a:rPr>
              <a:t>Congratulations!</a:t>
            </a:r>
          </a:p>
          <a:p>
            <a:pPr eaLnBrk="1" hangingPunct="1"/>
            <a:r>
              <a:rPr lang="en-US" sz="2000" dirty="0">
                <a:latin typeface="Arial" panose="020B0604020202020204" pitchFamily="34" charset="0"/>
                <a:cs typeface="Arial" panose="020B0604020202020204" pitchFamily="34" charset="0"/>
              </a:rPr>
              <a:t>Terms and Concepts</a:t>
            </a:r>
          </a:p>
          <a:p>
            <a:pPr eaLnBrk="1" hangingPunct="1"/>
            <a:r>
              <a:rPr lang="en-US" sz="2000" dirty="0">
                <a:latin typeface="Arial" panose="020B0604020202020204" pitchFamily="34" charset="0"/>
                <a:cs typeface="Arial" panose="020B0604020202020204" pitchFamily="34" charset="0"/>
              </a:rPr>
              <a:t>Student Teaching Practicum Experience Preparation and Requirements</a:t>
            </a:r>
          </a:p>
          <a:p>
            <a:pPr eaLnBrk="1" hangingPunct="1"/>
            <a:r>
              <a:rPr lang="en-US" sz="2000" dirty="0">
                <a:latin typeface="Arial" panose="020B0604020202020204" pitchFamily="34" charset="0"/>
                <a:cs typeface="Arial" panose="020B0604020202020204" pitchFamily="34" charset="0"/>
              </a:rPr>
              <a:t>Student Teaching Seminar </a:t>
            </a:r>
          </a:p>
          <a:p>
            <a:pPr eaLnBrk="1" hangingPunct="1"/>
            <a:r>
              <a:rPr lang="en-US" sz="2000" dirty="0">
                <a:latin typeface="Arial" panose="020B0604020202020204" pitchFamily="34" charset="0"/>
                <a:cs typeface="Arial" panose="020B0604020202020204" pitchFamily="34" charset="0"/>
              </a:rPr>
              <a:t>Evaluations</a:t>
            </a:r>
          </a:p>
          <a:p>
            <a:pPr eaLnBrk="1" hangingPunct="1"/>
            <a:r>
              <a:rPr lang="en-US" sz="2000" dirty="0">
                <a:latin typeface="Arial" panose="020B0604020202020204" pitchFamily="34" charset="0"/>
                <a:cs typeface="Arial" panose="020B0604020202020204" pitchFamily="34" charset="0"/>
              </a:rPr>
              <a:t>Supplemental Standards, Referral, and Remediation</a:t>
            </a:r>
          </a:p>
          <a:p>
            <a:pPr eaLnBrk="1" hangingPunct="1"/>
            <a:r>
              <a:rPr lang="en-US" sz="2000" dirty="0">
                <a:latin typeface="Arial" panose="020B0604020202020204" pitchFamily="34" charset="0"/>
                <a:cs typeface="Arial" panose="020B0604020202020204" pitchFamily="34" charset="0"/>
              </a:rPr>
              <a:t>Additional Requirements</a:t>
            </a:r>
          </a:p>
          <a:p>
            <a:pPr eaLnBrk="1" hangingPunct="1">
              <a:buFont typeface="Wingdings" panose="05000000000000000000" pitchFamily="2" charset="2"/>
              <a:buNone/>
            </a:pPr>
            <a:endParaRPr lang="en-US" dirty="0"/>
          </a:p>
          <a:p>
            <a:pPr eaLnBrk="1" hangingPunct="1"/>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64545" y="655320"/>
            <a:ext cx="8229600" cy="1021080"/>
          </a:xfrm>
        </p:spPr>
        <p:txBody>
          <a:bodyPr>
            <a:normAutofit fontScale="90000"/>
          </a:bodyPr>
          <a:lstStyle/>
          <a:p>
            <a:pPr algn="ctr" eaLnBrk="1" hangingPunct="1"/>
            <a:r>
              <a:rPr lang="en-US" sz="4000" dirty="0">
                <a:cs typeface="Arial" panose="020B0604020202020204" pitchFamily="34" charset="0"/>
              </a:rPr>
              <a:t>Additional Requirements for Success, Cont.</a:t>
            </a:r>
          </a:p>
        </p:txBody>
      </p:sp>
      <p:sp>
        <p:nvSpPr>
          <p:cNvPr id="21508" name="Rectangle 3"/>
          <p:cNvSpPr>
            <a:spLocks noGrp="1" noChangeArrowheads="1"/>
          </p:cNvSpPr>
          <p:nvPr>
            <p:ph idx="1"/>
          </p:nvPr>
        </p:nvSpPr>
        <p:spPr>
          <a:xfrm>
            <a:off x="464545" y="1828800"/>
            <a:ext cx="7772400" cy="4191000"/>
          </a:xfrm>
        </p:spPr>
        <p:txBody>
          <a:bodyPr>
            <a:normAutofit lnSpcReduction="10000"/>
          </a:bodyPr>
          <a:lstStyle/>
          <a:p>
            <a:pPr>
              <a:lnSpc>
                <a:spcPct val="80000"/>
              </a:lnSpc>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Confidentiality</a:t>
            </a:r>
            <a:r>
              <a:rPr lang="en-US" sz="2000" dirty="0">
                <a:latin typeface="Arial" panose="020B0604020202020204" pitchFamily="34" charset="0"/>
                <a:cs typeface="Arial" panose="020B0604020202020204" pitchFamily="34" charset="0"/>
              </a:rPr>
              <a:t>: Do not post any information regarding your student teaching experience in any type of public or social forum (i.e. pictures, videos, student names, personal Identifiable information, etc.)</a:t>
            </a:r>
          </a:p>
          <a:p>
            <a:pPr>
              <a:lnSpc>
                <a:spcPct val="80000"/>
              </a:lnSpc>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Adapt</a:t>
            </a:r>
            <a:r>
              <a:rPr lang="en-US"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to your classroom</a:t>
            </a:r>
            <a:r>
              <a:rPr lang="en-US" sz="2000" dirty="0">
                <a:latin typeface="Arial" panose="020B0604020202020204" pitchFamily="34" charset="0"/>
                <a:cs typeface="Arial" panose="020B0604020202020204" pitchFamily="34" charset="0"/>
              </a:rPr>
              <a:t>. The teaching style, behavior management strategies and methods are up to your CT.</a:t>
            </a:r>
          </a:p>
          <a:p>
            <a:pPr>
              <a:lnSpc>
                <a:spcPct val="80000"/>
              </a:lnSpc>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Stay in contact</a:t>
            </a:r>
            <a:r>
              <a:rPr lang="en-US" sz="2000" dirty="0">
                <a:latin typeface="Arial" panose="020B0604020202020204" pitchFamily="34" charset="0"/>
                <a:cs typeface="Arial" panose="020B0604020202020204" pitchFamily="34" charset="0"/>
              </a:rPr>
              <a:t>. If you have questions or concerns, please reach out. Don’t wait until it’s too late.</a:t>
            </a:r>
          </a:p>
          <a:p>
            <a:pPr>
              <a:lnSpc>
                <a:spcPct val="80000"/>
              </a:lnSpc>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Remember the basics</a:t>
            </a:r>
            <a:r>
              <a:rPr lang="en-US" sz="2000" dirty="0">
                <a:latin typeface="Arial" panose="020B0604020202020204" pitchFamily="34" charset="0"/>
                <a:cs typeface="Arial" panose="020B0604020202020204" pitchFamily="34" charset="0"/>
              </a:rPr>
              <a:t>: ask your CT for a school handbook and make sure you’re abiding by the dress code, parking in the proper area, arriving on time and leaving when the CT is contracted to leave. Get acquainted with the school, the technology, and resources available.</a:t>
            </a:r>
          </a:p>
          <a:p>
            <a:pPr>
              <a:lnSpc>
                <a:spcPct val="80000"/>
              </a:lnSpc>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Remember that you are a guest</a:t>
            </a:r>
            <a:r>
              <a:rPr lang="en-US" sz="2000" dirty="0">
                <a:latin typeface="Arial" panose="020B0604020202020204" pitchFamily="34" charset="0"/>
                <a:cs typeface="Arial" panose="020B0604020202020204" pitchFamily="34" charset="0"/>
              </a:rPr>
              <a:t>. It is a privilege and an honor to student teach. Keep this in mind at all times and make wise decisions regarding your behavior.</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extLst>
      <p:ext uri="{BB962C8B-B14F-4D97-AF65-F5344CB8AC3E}">
        <p14:creationId xmlns:p14="http://schemas.microsoft.com/office/powerpoint/2010/main" val="42778401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04800" y="723900"/>
            <a:ext cx="8229600" cy="1110588"/>
          </a:xfrm>
        </p:spPr>
        <p:txBody>
          <a:bodyPr>
            <a:normAutofit fontScale="90000"/>
          </a:bodyPr>
          <a:lstStyle/>
          <a:p>
            <a:pPr algn="ctr" eaLnBrk="1" hangingPunct="1"/>
            <a:r>
              <a:rPr lang="en-US" sz="4000" dirty="0">
                <a:cs typeface="Arial" panose="020B0604020202020204" pitchFamily="34" charset="0"/>
              </a:rPr>
              <a:t>Additional Requirements for Success, Cont.</a:t>
            </a:r>
          </a:p>
        </p:txBody>
      </p:sp>
      <p:sp>
        <p:nvSpPr>
          <p:cNvPr id="21508" name="Rectangle 3"/>
          <p:cNvSpPr>
            <a:spLocks noGrp="1" noChangeArrowheads="1"/>
          </p:cNvSpPr>
          <p:nvPr>
            <p:ph idx="1"/>
          </p:nvPr>
        </p:nvSpPr>
        <p:spPr>
          <a:xfrm>
            <a:off x="533400" y="2590800"/>
            <a:ext cx="7772400" cy="4572000"/>
          </a:xfrm>
        </p:spPr>
        <p:txBody>
          <a:bodyPr>
            <a:normAutofit/>
          </a:bodyPr>
          <a:lstStyle/>
          <a:p>
            <a:pPr marL="0" indent="0">
              <a:lnSpc>
                <a:spcPct val="80000"/>
              </a:lnSpc>
              <a:buNone/>
            </a:pPr>
            <a:r>
              <a:rPr lang="en-US" sz="2000" dirty="0">
                <a:latin typeface="Arial" panose="020B0604020202020204" pitchFamily="34" charset="0"/>
                <a:cs typeface="Arial" panose="020B0604020202020204" pitchFamily="34" charset="0"/>
              </a:rPr>
              <a:t>Take initiative and </a:t>
            </a:r>
            <a:r>
              <a:rPr lang="en-US" sz="2000" dirty="0">
                <a:solidFill>
                  <a:schemeClr val="tx2"/>
                </a:solidFill>
                <a:latin typeface="Arial" panose="020B0604020202020204" pitchFamily="34" charset="0"/>
                <a:cs typeface="Arial" panose="020B0604020202020204" pitchFamily="34" charset="0"/>
              </a:rPr>
              <a:t>advocate for yourself</a:t>
            </a:r>
            <a:r>
              <a:rPr lang="en-US" sz="2000" dirty="0">
                <a:latin typeface="Arial" panose="020B0604020202020204" pitchFamily="34" charset="0"/>
                <a:cs typeface="Arial" panose="020B0604020202020204" pitchFamily="34" charset="0"/>
              </a:rPr>
              <a:t>. Reach out for feedback and implement it happily. </a:t>
            </a:r>
            <a:r>
              <a:rPr lang="en-US" sz="2000" u="sng" dirty="0">
                <a:latin typeface="Arial" panose="020B0604020202020204" pitchFamily="34" charset="0"/>
                <a:cs typeface="Arial" panose="020B0604020202020204" pitchFamily="34" charset="0"/>
              </a:rPr>
              <a:t>You are responsible for your own success. </a:t>
            </a:r>
          </a:p>
          <a:p>
            <a:pPr marL="0" indent="0">
              <a:lnSpc>
                <a:spcPct val="80000"/>
              </a:lnSpc>
              <a:buNone/>
            </a:pPr>
            <a:endParaRPr lang="en-US" sz="2000" u="sng" dirty="0">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This will be a </a:t>
            </a:r>
            <a:r>
              <a:rPr lang="en-US" sz="2000" dirty="0">
                <a:solidFill>
                  <a:schemeClr val="tx2"/>
                </a:solidFill>
                <a:latin typeface="Arial" panose="020B0604020202020204" pitchFamily="34" charset="0"/>
                <a:cs typeface="Arial" panose="020B0604020202020204" pitchFamily="34" charset="0"/>
              </a:rPr>
              <a:t>challenging </a:t>
            </a:r>
            <a:r>
              <a:rPr lang="en-US" sz="2000" dirty="0">
                <a:latin typeface="Arial" panose="020B0604020202020204" pitchFamily="34" charset="0"/>
                <a:cs typeface="Arial" panose="020B0604020202020204" pitchFamily="34" charset="0"/>
              </a:rPr>
              <a:t>experience, but also exciting, </a:t>
            </a:r>
            <a:r>
              <a:rPr lang="en-US" sz="2000" dirty="0">
                <a:solidFill>
                  <a:schemeClr val="tx2"/>
                </a:solidFill>
                <a:latin typeface="Arial" panose="020B0604020202020204" pitchFamily="34" charset="0"/>
                <a:cs typeface="Arial" panose="020B0604020202020204" pitchFamily="34" charset="0"/>
              </a:rPr>
              <a:t>rewarding</a:t>
            </a:r>
            <a:r>
              <a:rPr lang="en-US" sz="2000" dirty="0">
                <a:latin typeface="Arial" panose="020B0604020202020204" pitchFamily="34" charset="0"/>
                <a:cs typeface="Arial" panose="020B0604020202020204" pitchFamily="34" charset="0"/>
              </a:rPr>
              <a:t> and well worth the effort! Stay on top of your assignments and plan ahead. </a:t>
            </a:r>
            <a:r>
              <a:rPr lang="en-US" sz="2000" u="sng" dirty="0">
                <a:latin typeface="Arial" panose="020B0604020202020204" pitchFamily="34" charset="0"/>
                <a:cs typeface="Arial" panose="020B0604020202020204" pitchFamily="34" charset="0"/>
              </a:rPr>
              <a:t>Your </a:t>
            </a:r>
            <a:r>
              <a:rPr lang="en-US" sz="2000" u="sng" dirty="0">
                <a:solidFill>
                  <a:schemeClr val="tx2"/>
                </a:solidFill>
                <a:latin typeface="Arial" panose="020B0604020202020204" pitchFamily="34" charset="0"/>
                <a:cs typeface="Arial" panose="020B0604020202020204" pitchFamily="34" charset="0"/>
              </a:rPr>
              <a:t>degree and teaching certificate</a:t>
            </a:r>
            <a:r>
              <a:rPr lang="en-US" sz="2000" u="sng" dirty="0">
                <a:latin typeface="Arial" panose="020B0604020202020204" pitchFamily="34" charset="0"/>
                <a:cs typeface="Arial" panose="020B0604020202020204" pitchFamily="34" charset="0"/>
              </a:rPr>
              <a:t> are just around the corner!</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extLst>
      <p:ext uri="{BB962C8B-B14F-4D97-AF65-F5344CB8AC3E}">
        <p14:creationId xmlns:p14="http://schemas.microsoft.com/office/powerpoint/2010/main" val="1074371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5ACC-8CD5-49D2-81FC-EDABF2AD05C9}"/>
              </a:ext>
            </a:extLst>
          </p:cNvPr>
          <p:cNvSpPr>
            <a:spLocks noGrp="1"/>
          </p:cNvSpPr>
          <p:nvPr>
            <p:ph type="title"/>
          </p:nvPr>
        </p:nvSpPr>
        <p:spPr/>
        <p:txBody>
          <a:bodyPr>
            <a:normAutofit/>
          </a:bodyPr>
          <a:lstStyle/>
          <a:p>
            <a:pPr algn="ctr"/>
            <a:r>
              <a:rPr lang="en-US" sz="3600" dirty="0"/>
              <a:t>Resources</a:t>
            </a:r>
          </a:p>
        </p:txBody>
      </p:sp>
      <p:sp>
        <p:nvSpPr>
          <p:cNvPr id="3" name="Content Placeholder 2">
            <a:extLst>
              <a:ext uri="{FF2B5EF4-FFF2-40B4-BE49-F238E27FC236}">
                <a16:creationId xmlns:a16="http://schemas.microsoft.com/office/drawing/2014/main" id="{48E2A29A-CB2A-435C-8397-A06E91B43AD1}"/>
              </a:ext>
            </a:extLst>
          </p:cNvPr>
          <p:cNvSpPr>
            <a:spLocks noGrp="1"/>
          </p:cNvSpPr>
          <p:nvPr>
            <p:ph idx="1"/>
          </p:nvPr>
        </p:nvSpPr>
        <p:spPr/>
        <p:txBody>
          <a:bodyPr/>
          <a:lstStyle/>
          <a:p>
            <a:pPr algn="ctr"/>
            <a:r>
              <a:rPr lang="en-US" sz="2000" dirty="0">
                <a:hlinkClick r:id="rId2"/>
              </a:rPr>
              <a:t>Making Good Choices</a:t>
            </a:r>
            <a:endParaRPr lang="en-US" sz="2000" dirty="0">
              <a:hlinkClick r:id="rId3"/>
            </a:endParaRPr>
          </a:p>
          <a:p>
            <a:pPr algn="ctr"/>
            <a:r>
              <a:rPr lang="en-US" sz="2000" dirty="0" err="1">
                <a:hlinkClick r:id="rId3"/>
              </a:rPr>
              <a:t>edTPA</a:t>
            </a:r>
            <a:r>
              <a:rPr lang="en-US" sz="2000" dirty="0">
                <a:hlinkClick r:id="rId3"/>
              </a:rPr>
              <a:t> FAQs</a:t>
            </a:r>
            <a:endParaRPr lang="en-US" sz="2000" dirty="0"/>
          </a:p>
          <a:p>
            <a:pPr algn="ctr"/>
            <a:r>
              <a:rPr lang="en-US" sz="2000" dirty="0" err="1">
                <a:hlinkClick r:id="rId4"/>
              </a:rPr>
              <a:t>edTPA</a:t>
            </a:r>
            <a:r>
              <a:rPr lang="en-US" sz="2000" dirty="0">
                <a:hlinkClick r:id="rId4"/>
              </a:rPr>
              <a:t> Handbooks</a:t>
            </a:r>
            <a:endParaRPr lang="en-US" sz="2000" dirty="0"/>
          </a:p>
          <a:p>
            <a:pPr algn="ctr"/>
            <a:r>
              <a:rPr lang="en-US" sz="2000" dirty="0">
                <a:hlinkClick r:id="rId5"/>
              </a:rPr>
              <a:t>Certification Requirements</a:t>
            </a:r>
            <a:endParaRPr lang="en-US" sz="2000" dirty="0"/>
          </a:p>
          <a:p>
            <a:endParaRPr lang="en-US" dirty="0"/>
          </a:p>
        </p:txBody>
      </p:sp>
      <p:pic>
        <p:nvPicPr>
          <p:cNvPr id="7" name="Picture 6">
            <a:extLst>
              <a:ext uri="{FF2B5EF4-FFF2-40B4-BE49-F238E27FC236}">
                <a16:creationId xmlns:a16="http://schemas.microsoft.com/office/drawing/2014/main" id="{6978268C-90F2-4D79-B66A-E26574C297E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extLst>
      <p:ext uri="{BB962C8B-B14F-4D97-AF65-F5344CB8AC3E}">
        <p14:creationId xmlns:p14="http://schemas.microsoft.com/office/powerpoint/2010/main" val="337210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a:xfrm>
            <a:off x="609599" y="609600"/>
            <a:ext cx="6347713" cy="990600"/>
          </a:xfrm>
        </p:spPr>
        <p:txBody>
          <a:bodyPr>
            <a:normAutofit/>
          </a:bodyPr>
          <a:lstStyle/>
          <a:p>
            <a:pPr algn="ctr" eaLnBrk="1" hangingPunct="1"/>
            <a:r>
              <a:rPr lang="en-US" sz="4000" dirty="0">
                <a:cs typeface="Arial" panose="020B0604020202020204" pitchFamily="34" charset="0"/>
              </a:rPr>
              <a:t>  Thank You!</a:t>
            </a:r>
          </a:p>
        </p:txBody>
      </p:sp>
      <p:sp>
        <p:nvSpPr>
          <p:cNvPr id="1170435" name="Rectangle 3"/>
          <p:cNvSpPr>
            <a:spLocks noGrp="1" noChangeArrowheads="1"/>
          </p:cNvSpPr>
          <p:nvPr>
            <p:ph idx="1"/>
          </p:nvPr>
        </p:nvSpPr>
        <p:spPr>
          <a:xfrm>
            <a:off x="962095" y="1600200"/>
            <a:ext cx="6347714" cy="3880773"/>
          </a:xfrm>
        </p:spPr>
        <p:txBody>
          <a:bodyPr>
            <a:normAutofit fontScale="92500" lnSpcReduction="20000"/>
          </a:bodyPr>
          <a:lstStyle/>
          <a:p>
            <a:pPr algn="ctr" eaLnBrk="1" hangingPunct="1">
              <a:buFont typeface="Wingdings" panose="05000000000000000000" pitchFamily="2" charset="2"/>
              <a:buNone/>
            </a:pPr>
            <a:endParaRPr lang="en-US" dirty="0"/>
          </a:p>
          <a:p>
            <a:pPr algn="ctr" eaLnBrk="1" hangingPunct="1">
              <a:buFont typeface="Wingdings" panose="05000000000000000000" pitchFamily="2" charset="2"/>
              <a:buNone/>
            </a:pPr>
            <a:r>
              <a:rPr lang="en-US" sz="2400" dirty="0">
                <a:latin typeface="Arial" panose="020B0604020202020204" pitchFamily="34" charset="0"/>
                <a:cs typeface="Arial" panose="020B0604020202020204" pitchFamily="34" charset="0"/>
              </a:rPr>
              <a:t>Thank you for joining us as we all work together to:</a:t>
            </a:r>
          </a:p>
          <a:p>
            <a:pPr algn="ctr" eaLnBrk="1" hangingPunct="1">
              <a:buFont typeface="Wingdings" panose="05000000000000000000" pitchFamily="2" charset="2"/>
              <a:buNone/>
            </a:pPr>
            <a:endParaRPr lang="en-US" sz="2400" dirty="0">
              <a:latin typeface="Arial" panose="020B0604020202020204" pitchFamily="34" charset="0"/>
              <a:cs typeface="Arial" panose="020B0604020202020204" pitchFamily="34" charset="0"/>
            </a:endParaRPr>
          </a:p>
          <a:p>
            <a:pPr algn="ctr" eaLnBrk="1" hangingPunct="1">
              <a:buFont typeface="Wingdings" panose="05000000000000000000" pitchFamily="2" charset="2"/>
              <a:buNone/>
            </a:pPr>
            <a:r>
              <a:rPr lang="en-US" sz="2400" i="1" dirty="0">
                <a:latin typeface="Arial" panose="020B0604020202020204" pitchFamily="34" charset="0"/>
                <a:cs typeface="Arial" panose="020B0604020202020204" pitchFamily="34" charset="0"/>
              </a:rPr>
              <a:t>“Impact student learning, one educator at a time.”</a:t>
            </a:r>
          </a:p>
          <a:p>
            <a:pPr algn="ctr" eaLnBrk="1" hangingPunct="1">
              <a:buFont typeface="Wingdings" panose="05000000000000000000" pitchFamily="2" charset="2"/>
              <a:buNone/>
            </a:pPr>
            <a:endParaRPr lang="en-US" sz="2400" dirty="0">
              <a:latin typeface="Arial" panose="020B0604020202020204" pitchFamily="34" charset="0"/>
              <a:cs typeface="Arial" panose="020B0604020202020204" pitchFamily="34" charset="0"/>
            </a:endParaRPr>
          </a:p>
          <a:p>
            <a:pPr algn="ctr" eaLnBrk="1" hangingPunct="1">
              <a:buFont typeface="Wingdings" panose="05000000000000000000" pitchFamily="2" charset="2"/>
              <a:buNone/>
            </a:pPr>
            <a:r>
              <a:rPr lang="en-US" sz="3200" dirty="0">
                <a:solidFill>
                  <a:schemeClr val="accent1"/>
                </a:solidFill>
                <a:latin typeface="Arial" panose="020B0604020202020204" pitchFamily="34" charset="0"/>
                <a:cs typeface="Arial" panose="020B0604020202020204" pitchFamily="34" charset="0"/>
              </a:rPr>
              <a:t>Questions? Please contact your Education Program Specialist </a:t>
            </a:r>
          </a:p>
          <a:p>
            <a:pPr algn="ctr" eaLnBrk="1" hangingPunct="1">
              <a:buFont typeface="Wingdings" panose="05000000000000000000" pitchFamily="2" charset="2"/>
              <a:buNone/>
            </a:pPr>
            <a:endParaRPr lang="en-US" dirty="0"/>
          </a:p>
          <a:p>
            <a:pPr algn="ctr" eaLnBrk="1" hangingPunct="1">
              <a:buFont typeface="Wingdings" panose="05000000000000000000" pitchFamily="2" charset="2"/>
              <a:buNone/>
            </a:pPr>
            <a:endParaRPr lang="en-US" dirty="0"/>
          </a:p>
        </p:txBody>
      </p:sp>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70434"/>
                                        </p:tgtEl>
                                        <p:attrNameLst>
                                          <p:attrName>style.visibility</p:attrName>
                                        </p:attrNameLst>
                                      </p:cBhvr>
                                      <p:to>
                                        <p:strVal val="visible"/>
                                      </p:to>
                                    </p:set>
                                    <p:anim calcmode="lin" valueType="num">
                                      <p:cBhvr>
                                        <p:cTn id="7" dur="500" fill="hold"/>
                                        <p:tgtEl>
                                          <p:spTgt spid="1170434"/>
                                        </p:tgtEl>
                                        <p:attrNameLst>
                                          <p:attrName>ppt_w</p:attrName>
                                        </p:attrNameLst>
                                      </p:cBhvr>
                                      <p:tavLst>
                                        <p:tav tm="0">
                                          <p:val>
                                            <p:fltVal val="0"/>
                                          </p:val>
                                        </p:tav>
                                        <p:tav tm="100000">
                                          <p:val>
                                            <p:strVal val="#ppt_w"/>
                                          </p:val>
                                        </p:tav>
                                      </p:tavLst>
                                    </p:anim>
                                    <p:anim calcmode="lin" valueType="num">
                                      <p:cBhvr>
                                        <p:cTn id="8" dur="500" fill="hold"/>
                                        <p:tgtEl>
                                          <p:spTgt spid="1170434"/>
                                        </p:tgtEl>
                                        <p:attrNameLst>
                                          <p:attrName>ppt_h</p:attrName>
                                        </p:attrNameLst>
                                      </p:cBhvr>
                                      <p:tavLst>
                                        <p:tav tm="0">
                                          <p:val>
                                            <p:fltVal val="0"/>
                                          </p:val>
                                        </p:tav>
                                        <p:tav tm="100000">
                                          <p:val>
                                            <p:strVal val="#ppt_h"/>
                                          </p:val>
                                        </p:tav>
                                      </p:tavLst>
                                    </p:anim>
                                    <p:animEffect transition="in" filter="fade">
                                      <p:cBhvr>
                                        <p:cTn id="9" dur="500"/>
                                        <p:tgtEl>
                                          <p:spTgt spid="1170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70435">
                                            <p:txEl>
                                              <p:pRg st="1" end="1"/>
                                            </p:txEl>
                                          </p:spTgt>
                                        </p:tgtEl>
                                        <p:attrNameLst>
                                          <p:attrName>style.visibility</p:attrName>
                                        </p:attrNameLst>
                                      </p:cBhvr>
                                      <p:to>
                                        <p:strVal val="visible"/>
                                      </p:to>
                                    </p:set>
                                    <p:animEffect transition="in" filter="fade">
                                      <p:cBhvr>
                                        <p:cTn id="14" dur="1000">
                                          <p:stCondLst>
                                            <p:cond delay="0"/>
                                          </p:stCondLst>
                                        </p:cTn>
                                        <p:tgtEl>
                                          <p:spTgt spid="117043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70435">
                                            <p:txEl>
                                              <p:pRg st="3" end="3"/>
                                            </p:txEl>
                                          </p:spTgt>
                                        </p:tgtEl>
                                        <p:attrNameLst>
                                          <p:attrName>style.visibility</p:attrName>
                                        </p:attrNameLst>
                                      </p:cBhvr>
                                      <p:to>
                                        <p:strVal val="visible"/>
                                      </p:to>
                                    </p:set>
                                    <p:animEffect transition="in" filter="fade">
                                      <p:cBhvr>
                                        <p:cTn id="19" dur="1000">
                                          <p:stCondLst>
                                            <p:cond delay="0"/>
                                          </p:stCondLst>
                                        </p:cTn>
                                        <p:tgtEl>
                                          <p:spTgt spid="117043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70435">
                                            <p:txEl>
                                              <p:pRg st="5" end="5"/>
                                            </p:txEl>
                                          </p:spTgt>
                                        </p:tgtEl>
                                        <p:attrNameLst>
                                          <p:attrName>style.visibility</p:attrName>
                                        </p:attrNameLst>
                                      </p:cBhvr>
                                      <p:to>
                                        <p:strVal val="visible"/>
                                      </p:to>
                                    </p:set>
                                    <p:animEffect transition="in" filter="fade">
                                      <p:cBhvr>
                                        <p:cTn id="24" dur="1000">
                                          <p:stCondLst>
                                            <p:cond delay="0"/>
                                          </p:stCondLst>
                                        </p:cTn>
                                        <p:tgtEl>
                                          <p:spTgt spid="1170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4" grpId="0"/>
      <p:bldP spid="1170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599" y="609600"/>
            <a:ext cx="7848601" cy="1066800"/>
          </a:xfrm>
        </p:spPr>
        <p:txBody>
          <a:bodyPr>
            <a:normAutofit/>
          </a:bodyPr>
          <a:lstStyle/>
          <a:p>
            <a:pPr algn="ctr" eaLnBrk="1" hangingPunct="1"/>
            <a:r>
              <a:rPr lang="en-US" dirty="0">
                <a:cs typeface="Arial" panose="020B0604020202020204" pitchFamily="34" charset="0"/>
              </a:rPr>
              <a:t>You’re </a:t>
            </a:r>
            <a:r>
              <a:rPr lang="en-US" sz="4400" dirty="0">
                <a:cs typeface="Arial" panose="020B0604020202020204" pitchFamily="34" charset="0"/>
              </a:rPr>
              <a:t>Almost</a:t>
            </a:r>
            <a:r>
              <a:rPr lang="en-US" dirty="0">
                <a:cs typeface="Arial" panose="020B0604020202020204" pitchFamily="34" charset="0"/>
              </a:rPr>
              <a:t> “Home!”</a:t>
            </a:r>
          </a:p>
        </p:txBody>
      </p:sp>
      <p:sp>
        <p:nvSpPr>
          <p:cNvPr id="5123" name="Content Placeholder 2"/>
          <p:cNvSpPr>
            <a:spLocks noGrp="1"/>
          </p:cNvSpPr>
          <p:nvPr>
            <p:ph idx="1"/>
          </p:nvPr>
        </p:nvSpPr>
        <p:spPr>
          <a:xfrm>
            <a:off x="609599" y="1905000"/>
            <a:ext cx="6347714" cy="4136363"/>
          </a:xfrm>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Congratulations on completion of your preparatory courses!</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Coursework and your minimum 100 hours of Field Observation/Experience have prepared you for the final phase of your program!</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Student teaching can be compared to an extended job interview.</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Dress, speak, respond professionally – Your school will be assessing you for a potential job.</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9080" y="497496"/>
            <a:ext cx="8305800" cy="990600"/>
          </a:xfrm>
        </p:spPr>
        <p:txBody>
          <a:bodyPr/>
          <a:lstStyle/>
          <a:p>
            <a:pPr algn="ctr" eaLnBrk="1" hangingPunct="1"/>
            <a:r>
              <a:rPr lang="en-US" sz="4000" dirty="0">
                <a:cs typeface="Arial" panose="020B0604020202020204" pitchFamily="34" charset="0"/>
              </a:rPr>
              <a:t>Terms and Concepts</a:t>
            </a:r>
          </a:p>
        </p:txBody>
      </p:sp>
      <p:sp>
        <p:nvSpPr>
          <p:cNvPr id="6147" name="Content Placeholder 2"/>
          <p:cNvSpPr>
            <a:spLocks noGrp="1"/>
          </p:cNvSpPr>
          <p:nvPr>
            <p:ph idx="1"/>
          </p:nvPr>
        </p:nvSpPr>
        <p:spPr>
          <a:xfrm>
            <a:off x="259080" y="1981200"/>
            <a:ext cx="8305800" cy="4309929"/>
          </a:xfrm>
        </p:spPr>
        <p:txBody>
          <a:bodyPr>
            <a:normAutofit fontScale="92500"/>
          </a:bodyPr>
          <a:lstStyle/>
          <a:p>
            <a:pPr eaLnBrk="1" hangingPunct="1">
              <a:defRPr/>
            </a:pPr>
            <a:r>
              <a:rPr lang="en-US" sz="2400" b="1" dirty="0">
                <a:solidFill>
                  <a:schemeClr val="accent1"/>
                </a:solidFill>
                <a:latin typeface="Arial" charset="0"/>
                <a:cs typeface="Arial" charset="0"/>
              </a:rPr>
              <a:t>Student Teacher</a:t>
            </a:r>
            <a:r>
              <a:rPr lang="en-US" sz="2400" b="1" dirty="0">
                <a:solidFill>
                  <a:schemeClr val="tx2">
                    <a:lumMod val="90000"/>
                    <a:lumOff val="10000"/>
                  </a:schemeClr>
                </a:solidFill>
                <a:latin typeface="Arial" charset="0"/>
                <a:cs typeface="Arial" charset="0"/>
              </a:rPr>
              <a:t> </a:t>
            </a:r>
            <a:r>
              <a:rPr lang="en-US" sz="2400" dirty="0">
                <a:solidFill>
                  <a:schemeClr val="accent1"/>
                </a:solidFill>
                <a:latin typeface="Arial" charset="0"/>
                <a:cs typeface="Arial" charset="0"/>
              </a:rPr>
              <a:t>(ST)</a:t>
            </a:r>
            <a:r>
              <a:rPr lang="en-US" sz="2400" b="1" dirty="0">
                <a:solidFill>
                  <a:schemeClr val="tx2">
                    <a:lumMod val="90000"/>
                    <a:lumOff val="10000"/>
                  </a:schemeClr>
                </a:solidFill>
                <a:latin typeface="Arial" charset="0"/>
                <a:cs typeface="Arial" charset="0"/>
              </a:rPr>
              <a:t> </a:t>
            </a:r>
            <a:r>
              <a:rPr lang="en-US" sz="2400" dirty="0">
                <a:solidFill>
                  <a:schemeClr val="tx2">
                    <a:lumMod val="90000"/>
                    <a:lumOff val="10000"/>
                  </a:schemeClr>
                </a:solidFill>
                <a:latin typeface="Arial" charset="0"/>
                <a:cs typeface="Arial" charset="0"/>
              </a:rPr>
              <a:t>– </a:t>
            </a:r>
            <a:r>
              <a:rPr lang="en-US" sz="2400" dirty="0">
                <a:latin typeface="Arial" charset="0"/>
                <a:cs typeface="Arial" charset="0"/>
              </a:rPr>
              <a:t>You, a guest and student, fulfilling teaching duties in the classroom under the guidance of a professional and certified teacher.</a:t>
            </a:r>
          </a:p>
          <a:p>
            <a:pPr eaLnBrk="1" hangingPunct="1">
              <a:defRPr/>
            </a:pPr>
            <a:r>
              <a:rPr lang="en-US" sz="2400" b="1" dirty="0">
                <a:solidFill>
                  <a:schemeClr val="accent1"/>
                </a:solidFill>
                <a:latin typeface="Arial" charset="0"/>
                <a:cs typeface="Arial" charset="0"/>
              </a:rPr>
              <a:t>Cooperating Teacher </a:t>
            </a:r>
            <a:r>
              <a:rPr lang="en-US" sz="2400" dirty="0">
                <a:solidFill>
                  <a:schemeClr val="accent1"/>
                </a:solidFill>
                <a:latin typeface="Arial" charset="0"/>
                <a:cs typeface="Arial" charset="0"/>
              </a:rPr>
              <a:t>(CT)</a:t>
            </a:r>
            <a:r>
              <a:rPr lang="en-US" sz="2400" dirty="0">
                <a:latin typeface="Arial" charset="0"/>
                <a:cs typeface="Arial" charset="0"/>
              </a:rPr>
              <a:t> – Host/Mentor teacher.</a:t>
            </a:r>
          </a:p>
          <a:p>
            <a:pPr eaLnBrk="1" hangingPunct="1">
              <a:defRPr/>
            </a:pPr>
            <a:r>
              <a:rPr lang="en-US" sz="2400" b="1" dirty="0">
                <a:solidFill>
                  <a:schemeClr val="accent1"/>
                </a:solidFill>
                <a:latin typeface="Arial" charset="0"/>
                <a:cs typeface="Arial" charset="0"/>
              </a:rPr>
              <a:t>Faculty Supervisor </a:t>
            </a:r>
            <a:r>
              <a:rPr lang="en-US" sz="2400" dirty="0">
                <a:solidFill>
                  <a:schemeClr val="accent1"/>
                </a:solidFill>
                <a:latin typeface="Arial" charset="0"/>
                <a:cs typeface="Arial" charset="0"/>
              </a:rPr>
              <a:t>(FS)</a:t>
            </a:r>
            <a:r>
              <a:rPr lang="en-US" sz="2400" dirty="0">
                <a:latin typeface="Arial" charset="0"/>
                <a:cs typeface="Arial" charset="0"/>
              </a:rPr>
              <a:t> – Approved UOPX faculty member.</a:t>
            </a:r>
          </a:p>
          <a:p>
            <a:pPr>
              <a:defRPr/>
            </a:pPr>
            <a:r>
              <a:rPr lang="en-US" sz="2400" b="1" dirty="0">
                <a:solidFill>
                  <a:schemeClr val="accent1"/>
                </a:solidFill>
                <a:latin typeface="Arial" charset="0"/>
                <a:cs typeface="Arial" charset="0"/>
              </a:rPr>
              <a:t>Education Program Specialist </a:t>
            </a:r>
            <a:r>
              <a:rPr lang="en-US" sz="2400" dirty="0">
                <a:solidFill>
                  <a:schemeClr val="accent1"/>
                </a:solidFill>
                <a:latin typeface="Arial" charset="0"/>
                <a:cs typeface="Arial" charset="0"/>
              </a:rPr>
              <a:t>(EPS)</a:t>
            </a:r>
            <a:r>
              <a:rPr lang="en-US" sz="2400" dirty="0">
                <a:latin typeface="Arial" charset="0"/>
                <a:cs typeface="Arial" charset="0"/>
              </a:rPr>
              <a:t> – The UOPX staff member providing support throughout the student teaching experience; University point of contact for ST, CT and FS.</a:t>
            </a:r>
          </a:p>
          <a:p>
            <a:pPr eaLnBrk="1" hangingPunct="1">
              <a:defRPr/>
            </a:pPr>
            <a:endParaRPr lang="en-US" sz="2900" dirty="0">
              <a:latin typeface="Arial" charset="0"/>
              <a:cs typeface="Arial" charset="0"/>
            </a:endParaRPr>
          </a:p>
          <a:p>
            <a:pPr>
              <a:defRPr/>
            </a:pPr>
            <a:endParaRPr lang="en-US" sz="2500" dirty="0">
              <a:latin typeface="Arial" charset="0"/>
              <a:cs typeface="Arial" charset="0"/>
            </a:endParaRPr>
          </a:p>
          <a:p>
            <a:pPr eaLnBrk="1" hangingPunct="1">
              <a:defRPr/>
            </a:pPr>
            <a:endParaRPr lang="en-US" sz="2800" dirty="0">
              <a:latin typeface="Arial" charset="0"/>
              <a:cs typeface="Arial" charset="0"/>
            </a:endParaRPr>
          </a:p>
          <a:p>
            <a:pPr eaLnBrk="1" hangingPunct="1">
              <a:defRPr/>
            </a:pPr>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239000" cy="990600"/>
          </a:xfrm>
        </p:spPr>
        <p:txBody>
          <a:bodyPr>
            <a:normAutofit/>
          </a:bodyPr>
          <a:lstStyle/>
          <a:p>
            <a:pPr algn="ctr"/>
            <a:r>
              <a:rPr lang="en-US" sz="2800" dirty="0"/>
              <a:t>Who is my Faculty Supervisor (FS)?</a:t>
            </a:r>
          </a:p>
        </p:txBody>
      </p:sp>
      <p:sp>
        <p:nvSpPr>
          <p:cNvPr id="3" name="Content Placeholder 2"/>
          <p:cNvSpPr>
            <a:spLocks noGrp="1"/>
          </p:cNvSpPr>
          <p:nvPr>
            <p:ph idx="1"/>
          </p:nvPr>
        </p:nvSpPr>
        <p:spPr>
          <a:xfrm>
            <a:off x="1447800" y="1981200"/>
            <a:ext cx="6571343" cy="3450613"/>
          </a:xfrm>
        </p:spPr>
        <p:txBody>
          <a:bodyPr>
            <a:noAutofit/>
          </a:bodyPr>
          <a:lstStyle/>
          <a:p>
            <a:r>
              <a:rPr lang="en-US" sz="1600" dirty="0"/>
              <a:t>When your school arranged your placement, they assigned you a Cooperating Teacher. However, we (the University) must assign a </a:t>
            </a:r>
            <a:r>
              <a:rPr lang="en-US" sz="1600" b="1" i="1" dirty="0"/>
              <a:t>secondary</a:t>
            </a:r>
            <a:r>
              <a:rPr lang="en-US" sz="1600" dirty="0"/>
              <a:t> evaluator contracted through UOPX to evaluate and visit you as well. </a:t>
            </a:r>
          </a:p>
          <a:p>
            <a:r>
              <a:rPr lang="en-US" sz="1600" dirty="0"/>
              <a:t>This person is a local UOPX Faculty Member and may also work locally in your education community.</a:t>
            </a:r>
          </a:p>
          <a:p>
            <a:r>
              <a:rPr lang="en-US" sz="1600" dirty="0"/>
              <a:t>Our Faculty Team must assign this University of Phoenix Faculty Supervisor before we can schedule your student teaching dates.</a:t>
            </a:r>
          </a:p>
          <a:p>
            <a:r>
              <a:rPr lang="en-US" sz="1600" dirty="0"/>
              <a:t>Once assigned, we will reach out to you with your dates, and the name and email of your FS. </a:t>
            </a:r>
          </a:p>
          <a:p>
            <a:r>
              <a:rPr lang="en-US" sz="1600" dirty="0"/>
              <a:t>You will want to reach out to him/her 2 weeks prior to your student teaching to schedule your first meeting together.</a:t>
            </a:r>
          </a:p>
        </p:txBody>
      </p:sp>
    </p:spTree>
    <p:extLst>
      <p:ext uri="{BB962C8B-B14F-4D97-AF65-F5344CB8AC3E}">
        <p14:creationId xmlns:p14="http://schemas.microsoft.com/office/powerpoint/2010/main" val="386383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3000" y="609600"/>
            <a:ext cx="6934200" cy="948042"/>
          </a:xfrm>
        </p:spPr>
        <p:txBody>
          <a:bodyPr>
            <a:normAutofit/>
          </a:bodyPr>
          <a:lstStyle/>
          <a:p>
            <a:r>
              <a:rPr lang="en-US" dirty="0">
                <a:cs typeface="Arial" panose="020B0604020202020204" pitchFamily="34" charset="0"/>
              </a:rPr>
              <a:t>   Student Teaching Practicum</a:t>
            </a:r>
            <a:endParaRPr lang="en-US" dirty="0"/>
          </a:p>
        </p:txBody>
      </p:sp>
      <p:sp>
        <p:nvSpPr>
          <p:cNvPr id="7171" name="Content Placeholder 2"/>
          <p:cNvSpPr>
            <a:spLocks noGrp="1"/>
          </p:cNvSpPr>
          <p:nvPr>
            <p:ph idx="1"/>
          </p:nvPr>
        </p:nvSpPr>
        <p:spPr>
          <a:xfrm>
            <a:off x="443456" y="1828800"/>
            <a:ext cx="7766304" cy="4453242"/>
          </a:xfrm>
        </p:spPr>
        <p:txBody>
          <a:bodyPr>
            <a:normAutofit fontScale="85000" lnSpcReduction="10000"/>
          </a:bodyPr>
          <a:lstStyle/>
          <a:p>
            <a:pPr eaLnBrk="1" hangingPunct="1">
              <a:spcAft>
                <a:spcPts val="1200"/>
              </a:spcAft>
              <a:buFont typeface="Wingdings" panose="05000000000000000000" pitchFamily="2" charset="2"/>
              <a:buNone/>
            </a:pPr>
            <a:r>
              <a:rPr lang="en-US" sz="2500" b="1" dirty="0">
                <a:solidFill>
                  <a:schemeClr val="tx2">
                    <a:lumMod val="90000"/>
                    <a:lumOff val="10000"/>
                  </a:schemeClr>
                </a:solidFill>
                <a:latin typeface="Arial" charset="0"/>
                <a:cs typeface="Arial" charset="0"/>
              </a:rPr>
              <a:t>     Your placement </a:t>
            </a:r>
            <a:r>
              <a:rPr lang="en-US" sz="2500" b="1" u="sng" dirty="0">
                <a:solidFill>
                  <a:schemeClr val="tx2">
                    <a:lumMod val="90000"/>
                    <a:lumOff val="10000"/>
                  </a:schemeClr>
                </a:solidFill>
                <a:latin typeface="Arial" charset="0"/>
                <a:cs typeface="Arial" charset="0"/>
              </a:rPr>
              <a:t>must</a:t>
            </a:r>
            <a:r>
              <a:rPr lang="en-US" sz="2500" b="1" dirty="0">
                <a:solidFill>
                  <a:schemeClr val="tx2">
                    <a:lumMod val="90000"/>
                    <a:lumOff val="10000"/>
                  </a:schemeClr>
                </a:solidFill>
                <a:latin typeface="Arial" charset="0"/>
                <a:cs typeface="Arial" charset="0"/>
              </a:rPr>
              <a:t> match your program.</a:t>
            </a:r>
          </a:p>
          <a:p>
            <a:pPr lvl="1">
              <a:spcAft>
                <a:spcPts val="1200"/>
              </a:spcAft>
            </a:pPr>
            <a:r>
              <a:rPr lang="en-US" b="1" dirty="0">
                <a:solidFill>
                  <a:schemeClr val="accent1"/>
                </a:solidFill>
                <a:latin typeface="Arial" panose="020B0604020202020204" pitchFamily="34" charset="0"/>
                <a:cs typeface="Arial" panose="020B0604020202020204" pitchFamily="34" charset="0"/>
              </a:rPr>
              <a:t>BSED/TED-E</a:t>
            </a:r>
            <a:r>
              <a:rPr lang="en-US" dirty="0">
                <a:latin typeface="Arial" panose="020B0604020202020204" pitchFamily="34" charset="0"/>
                <a:cs typeface="Arial" panose="020B0604020202020204" pitchFamily="34" charset="0"/>
              </a:rPr>
              <a:t> – Elementary Education – Student Teachers should be in an Elementary classroom teaching at least 2 out of the 4 content areas (Math, Language Arts, Science, Social Studies). Please see additional details in below notes.</a:t>
            </a:r>
          </a:p>
          <a:p>
            <a:pPr lvl="1"/>
            <a:r>
              <a:rPr lang="en-US" sz="1800" b="1" dirty="0">
                <a:solidFill>
                  <a:schemeClr val="accent1"/>
                </a:solidFill>
                <a:latin typeface="Arial" panose="020B0604020202020204" pitchFamily="34" charset="0"/>
                <a:cs typeface="Arial" panose="020B0604020202020204" pitchFamily="34" charset="0"/>
              </a:rPr>
              <a:t>TED-S</a:t>
            </a:r>
            <a:r>
              <a:rPr lang="en-US" sz="1800" dirty="0">
                <a:latin typeface="Arial" panose="020B0604020202020204" pitchFamily="34" charset="0"/>
                <a:cs typeface="Arial" panose="020B0604020202020204" pitchFamily="34" charset="0"/>
              </a:rPr>
              <a:t>- Secondary-Student Teachers should be in a classroom with their approved corresponding content area. </a:t>
            </a:r>
          </a:p>
          <a:p>
            <a:pPr lvl="1" eaLnBrk="1" hangingPunct="1"/>
            <a:r>
              <a:rPr lang="en-US" sz="1800" b="1" dirty="0">
                <a:solidFill>
                  <a:schemeClr val="accent1"/>
                </a:solidFill>
                <a:latin typeface="Arial" panose="020B0604020202020204" pitchFamily="34" charset="0"/>
                <a:cs typeface="Arial" panose="020B0604020202020204" pitchFamily="34" charset="0"/>
              </a:rPr>
              <a:t>SPED</a:t>
            </a:r>
            <a:r>
              <a:rPr lang="en-US" sz="1800" dirty="0">
                <a:latin typeface="Arial" panose="020B0604020202020204" pitchFamily="34" charset="0"/>
                <a:cs typeface="Arial" panose="020B0604020202020204" pitchFamily="34" charset="0"/>
              </a:rPr>
              <a:t> –Special Ed. – Student Teachers should be in a mild-to-moderate classroom.</a:t>
            </a:r>
          </a:p>
          <a:p>
            <a:pPr lvl="1" eaLnBrk="1" hangingPunct="1"/>
            <a:r>
              <a:rPr lang="en-US" sz="1800" b="1" dirty="0">
                <a:solidFill>
                  <a:schemeClr val="accent1"/>
                </a:solidFill>
                <a:latin typeface="Arial" panose="020B0604020202020204" pitchFamily="34" charset="0"/>
                <a:cs typeface="Arial" panose="020B0604020202020204" pitchFamily="34" charset="0"/>
              </a:rPr>
              <a:t>ECH</a:t>
            </a:r>
            <a:r>
              <a:rPr lang="en-US" sz="1800" dirty="0">
                <a:latin typeface="Arial" panose="020B0604020202020204" pitchFamily="34" charset="0"/>
                <a:cs typeface="Arial" panose="020B0604020202020204" pitchFamily="34" charset="0"/>
              </a:rPr>
              <a:t> – Early Childhood - Student Teachers will complete student teaching in one (K – 3</a:t>
            </a:r>
            <a:r>
              <a:rPr lang="en-US" sz="1800" baseline="30000" dirty="0">
                <a:latin typeface="Arial" panose="020B0604020202020204" pitchFamily="34" charset="0"/>
                <a:cs typeface="Arial" panose="020B0604020202020204" pitchFamily="34" charset="0"/>
              </a:rPr>
              <a:t>rd</a:t>
            </a:r>
            <a:r>
              <a:rPr lang="en-US" sz="1800" dirty="0">
                <a:latin typeface="Arial" panose="020B0604020202020204" pitchFamily="34" charset="0"/>
                <a:cs typeface="Arial" panose="020B0604020202020204" pitchFamily="34" charset="0"/>
              </a:rPr>
              <a:t> grade) setting. Please note, that certain states for ECH may have different requirements.</a:t>
            </a:r>
          </a:p>
          <a:p>
            <a:pPr lvl="1"/>
            <a:r>
              <a:rPr lang="en-US" sz="1800" u="sng" dirty="0">
                <a:latin typeface="Arial" panose="020B0604020202020204" pitchFamily="34" charset="0"/>
                <a:cs typeface="Arial" panose="020B0604020202020204" pitchFamily="34" charset="0"/>
              </a:rPr>
              <a:t>Official student teaching dates</a:t>
            </a:r>
            <a:r>
              <a:rPr lang="en-US" sz="1800" dirty="0">
                <a:latin typeface="Arial" panose="020B0604020202020204" pitchFamily="34" charset="0"/>
                <a:cs typeface="Arial" panose="020B0604020202020204" pitchFamily="34" charset="0"/>
              </a:rPr>
              <a:t> are provided within your welcome email </a:t>
            </a:r>
            <a:r>
              <a:rPr lang="en-US" sz="1800" i="1" dirty="0">
                <a:latin typeface="Arial" panose="020B0604020202020204" pitchFamily="34" charset="0"/>
                <a:cs typeface="Arial" panose="020B0604020202020204" pitchFamily="34" charset="0"/>
              </a:rPr>
              <a:t>(sent approximately 3 weeks prior to student teaching. </a:t>
            </a:r>
            <a:r>
              <a:rPr lang="en-US" sz="1800" u="sng" dirty="0">
                <a:latin typeface="Arial" panose="020B0604020202020204" pitchFamily="34" charset="0"/>
                <a:cs typeface="Arial" panose="020B0604020202020204" pitchFamily="34" charset="0"/>
              </a:rPr>
              <a:t>Read</a:t>
            </a:r>
            <a:r>
              <a:rPr lang="en-US" sz="1800" dirty="0">
                <a:latin typeface="Arial" panose="020B0604020202020204" pitchFamily="34" charset="0"/>
                <a:cs typeface="Arial" panose="020B0604020202020204" pitchFamily="34" charset="0"/>
              </a:rPr>
              <a:t> your welcome email thoroughly and </a:t>
            </a:r>
            <a:r>
              <a:rPr lang="en-US" sz="1800" u="sng" dirty="0">
                <a:latin typeface="Arial" panose="020B0604020202020204" pitchFamily="34" charset="0"/>
                <a:cs typeface="Arial" panose="020B0604020202020204" pitchFamily="34" charset="0"/>
              </a:rPr>
              <a:t>save</a:t>
            </a:r>
            <a:r>
              <a:rPr lang="en-US" sz="1800" dirty="0">
                <a:latin typeface="Arial" panose="020B0604020202020204" pitchFamily="34" charset="0"/>
                <a:cs typeface="Arial" panose="020B0604020202020204" pitchFamily="34" charset="0"/>
              </a:rPr>
              <a:t> this information as a reference for your entire </a:t>
            </a:r>
            <a:r>
              <a:rPr lang="en-US" sz="1800" dirty="0"/>
              <a:t>experience. </a:t>
            </a:r>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685800"/>
            <a:ext cx="8001000" cy="533400"/>
          </a:xfrm>
        </p:spPr>
        <p:txBody>
          <a:bodyPr>
            <a:normAutofit fontScale="90000"/>
          </a:bodyPr>
          <a:lstStyle/>
          <a:p>
            <a:pPr algn="ctr" eaLnBrk="1" hangingPunct="1"/>
            <a:r>
              <a:rPr lang="en-US" sz="4000" dirty="0">
                <a:cs typeface="Arial" panose="020B0604020202020204" pitchFamily="34" charset="0"/>
              </a:rPr>
              <a:t>Student Teaching Requirements</a:t>
            </a:r>
          </a:p>
        </p:txBody>
      </p:sp>
      <p:sp>
        <p:nvSpPr>
          <p:cNvPr id="10244" name="Content Placeholder 4"/>
          <p:cNvSpPr>
            <a:spLocks noGrp="1"/>
          </p:cNvSpPr>
          <p:nvPr>
            <p:ph idx="1"/>
          </p:nvPr>
        </p:nvSpPr>
        <p:spPr>
          <a:xfrm>
            <a:off x="457200" y="1905000"/>
            <a:ext cx="8229600" cy="4495800"/>
          </a:xfrm>
        </p:spPr>
        <p:txBody>
          <a:bodyPr>
            <a:normAutofit fontScale="77500" lnSpcReduction="20000"/>
          </a:bodyPr>
          <a:lstStyle/>
          <a:p>
            <a:pPr eaLnBrk="1" hangingPunct="1">
              <a:spcAft>
                <a:spcPts val="1200"/>
              </a:spcAft>
            </a:pPr>
            <a:r>
              <a:rPr lang="en-US" sz="2000" b="1" dirty="0">
                <a:solidFill>
                  <a:schemeClr val="tx2">
                    <a:lumMod val="90000"/>
                    <a:lumOff val="10000"/>
                  </a:schemeClr>
                </a:solidFill>
                <a:latin typeface="Arial" charset="0"/>
                <a:cs typeface="Arial" charset="0"/>
              </a:rPr>
              <a:t>Attendance</a:t>
            </a:r>
            <a:r>
              <a:rPr lang="en-US" b="1" dirty="0">
                <a:solidFill>
                  <a:schemeClr val="tx2">
                    <a:lumMod val="90000"/>
                    <a:lumOff val="10000"/>
                  </a:schemeClr>
                </a:solidFill>
                <a:latin typeface="Arial" charset="0"/>
                <a:cs typeface="Arial" charset="0"/>
              </a:rPr>
              <a: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Student teaching is a full-time position. Student Teachers are required to be in class during the </a:t>
            </a:r>
            <a:r>
              <a:rPr lang="en-US" sz="2000" u="sng" dirty="0">
                <a:latin typeface="Arial" panose="020B0604020202020204" pitchFamily="34" charset="0"/>
                <a:cs typeface="Arial" panose="020B0604020202020204" pitchFamily="34" charset="0"/>
              </a:rPr>
              <a:t>same contracted hours </a:t>
            </a:r>
            <a:r>
              <a:rPr lang="en-US" sz="2000" dirty="0">
                <a:latin typeface="Arial" panose="020B0604020202020204" pitchFamily="34" charset="0"/>
                <a:cs typeface="Arial" panose="020B0604020202020204" pitchFamily="34" charset="0"/>
              </a:rPr>
              <a:t>as the Cooperating Teacher. Follow the district calendar, attendance policy, call-in procedures, etc., and attend after hours professional development opportunities.</a:t>
            </a:r>
          </a:p>
          <a:p>
            <a:pPr eaLnBrk="1" hangingPunct="1">
              <a:spcAft>
                <a:spcPts val="1200"/>
              </a:spcAft>
            </a:pPr>
            <a:r>
              <a:rPr lang="en-US" sz="2000" b="1" dirty="0">
                <a:solidFill>
                  <a:schemeClr val="tx2">
                    <a:lumMod val="90000"/>
                    <a:lumOff val="10000"/>
                  </a:schemeClr>
                </a:solidFill>
                <a:latin typeface="Arial" charset="0"/>
                <a:cs typeface="Arial" charset="0"/>
              </a:rPr>
              <a:t>Absences</a:t>
            </a:r>
            <a:r>
              <a:rPr lang="en-US" b="1" dirty="0">
                <a:solidFill>
                  <a:schemeClr val="tx2">
                    <a:lumMod val="90000"/>
                    <a:lumOff val="10000"/>
                  </a:schemeClr>
                </a:solidFill>
                <a:latin typeface="Arial" charset="0"/>
                <a:cs typeface="Arial" charset="0"/>
              </a:rPr>
              <a:t>:</a:t>
            </a:r>
            <a:r>
              <a:rPr lang="en-US" sz="2000" dirty="0">
                <a:latin typeface="Arial" panose="020B0604020202020204" pitchFamily="34" charset="0"/>
                <a:cs typeface="Arial" panose="020B0604020202020204" pitchFamily="34" charset="0"/>
              </a:rPr>
              <a:t> Emergency absences must be documented. Contact your CT, FS and EPS, send the signed absence form to your EPS for recording and to adjust your end date.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Student Teachers are allotted 5 absences for use in the case of an emergency and will need to be made up. No exceptions are made to the attendance policy.</a:t>
            </a:r>
            <a:endParaRPr lang="en-US" sz="2000" b="1" dirty="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Should a Student Teacher incur over 5 absences, the Student Teacher will risk being withdrawn from student teaching experience and the seminar course.</a:t>
            </a:r>
          </a:p>
          <a:p>
            <a:pPr lvl="1"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Please consult with your EPS regarding inclement weather or other extenuating circumstances.</a:t>
            </a:r>
          </a:p>
          <a:p>
            <a:pPr marL="128016" lvl="1" indent="0" eaLnBrk="1" hangingPunct="1">
              <a:buNone/>
            </a:pPr>
            <a:endParaRPr lang="en-US" dirty="0">
              <a:latin typeface="Arial" panose="020B0604020202020204" pitchFamily="34" charset="0"/>
              <a:cs typeface="Arial" panose="020B0604020202020204" pitchFamily="34" charset="0"/>
            </a:endParaRPr>
          </a:p>
          <a:p>
            <a:pPr lvl="1" eaLnBrk="1" hangingPunct="1">
              <a:buFont typeface="Wingdings" panose="05000000000000000000" pitchFamily="2" charset="2"/>
              <a:buNone/>
            </a:pP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199" y="609600"/>
            <a:ext cx="7315201" cy="914400"/>
          </a:xfrm>
        </p:spPr>
        <p:txBody>
          <a:bodyPr>
            <a:normAutofit fontScale="90000"/>
          </a:bodyPr>
          <a:lstStyle/>
          <a:p>
            <a:pPr algn="ctr"/>
            <a:r>
              <a:rPr lang="en-US" dirty="0">
                <a:cs typeface="Arial" panose="020B0604020202020204" pitchFamily="34" charset="0"/>
              </a:rPr>
              <a:t>Student Teaching Requirements, Cont.</a:t>
            </a:r>
            <a:endParaRPr lang="en-US" dirty="0"/>
          </a:p>
        </p:txBody>
      </p:sp>
      <p:sp>
        <p:nvSpPr>
          <p:cNvPr id="8195" name="Content Placeholder 2"/>
          <p:cNvSpPr>
            <a:spLocks noGrp="1"/>
          </p:cNvSpPr>
          <p:nvPr>
            <p:ph idx="1"/>
          </p:nvPr>
        </p:nvSpPr>
        <p:spPr>
          <a:xfrm>
            <a:off x="457200" y="1979004"/>
            <a:ext cx="8229600" cy="4269396"/>
          </a:xfrm>
        </p:spPr>
        <p:txBody>
          <a:bodyPr>
            <a:normAutofit fontScale="92500" lnSpcReduction="20000"/>
          </a:bodyPr>
          <a:lstStyle/>
          <a:p>
            <a:pPr eaLnBrk="1" hangingPunct="1">
              <a:spcAft>
                <a:spcPts val="1200"/>
              </a:spcAft>
              <a:buFont typeface="Wingdings" panose="05000000000000000000" pitchFamily="2" charset="2"/>
              <a:buNone/>
              <a:defRPr/>
            </a:pPr>
            <a:r>
              <a:rPr lang="en-US" sz="2200" b="1" dirty="0">
                <a:solidFill>
                  <a:schemeClr val="tx2">
                    <a:lumMod val="90000"/>
                    <a:lumOff val="10000"/>
                  </a:schemeClr>
                </a:solidFill>
                <a:latin typeface="Arial" charset="0"/>
                <a:cs typeface="Arial" charset="0"/>
              </a:rPr>
              <a:t>   </a:t>
            </a:r>
            <a:r>
              <a:rPr lang="en-US" sz="2200" b="1" u="sng" dirty="0">
                <a:solidFill>
                  <a:schemeClr val="tx2">
                    <a:lumMod val="90000"/>
                    <a:lumOff val="10000"/>
                  </a:schemeClr>
                </a:solidFill>
                <a:latin typeface="Arial" charset="0"/>
                <a:cs typeface="Arial" charset="0"/>
              </a:rPr>
              <a:t>Lesson Plans</a:t>
            </a:r>
            <a:r>
              <a:rPr lang="en-US" b="1" dirty="0">
                <a:solidFill>
                  <a:schemeClr val="tx2">
                    <a:lumMod val="90000"/>
                    <a:lumOff val="10000"/>
                  </a:schemeClr>
                </a:solidFill>
                <a:latin typeface="Arial" charset="0"/>
                <a:cs typeface="Arial" charset="0"/>
              </a:rPr>
              <a:t> </a:t>
            </a:r>
            <a:r>
              <a:rPr lang="en-US" sz="2400" b="1" dirty="0">
                <a:latin typeface="Arial" pitchFamily="34" charset="0"/>
                <a:cs typeface="Arial" pitchFamily="34" charset="0"/>
              </a:rPr>
              <a:t>– </a:t>
            </a:r>
            <a:r>
              <a:rPr lang="en-US" sz="2000" dirty="0">
                <a:latin typeface="Arial" pitchFamily="34" charset="0"/>
                <a:cs typeface="Arial" pitchFamily="34" charset="0"/>
              </a:rPr>
              <a:t>All lessons and activities taught by the Student Teacher require a lesson plan, submitted and approved by the CT 48 hours in advance. </a:t>
            </a:r>
          </a:p>
          <a:p>
            <a:pPr lvl="1" eaLnBrk="1" hangingPunct="1">
              <a:spcAft>
                <a:spcPts val="1200"/>
              </a:spcAft>
              <a:defRPr/>
            </a:pPr>
            <a:r>
              <a:rPr lang="en-US" sz="2000" dirty="0">
                <a:latin typeface="Arial" pitchFamily="34" charset="0"/>
                <a:cs typeface="Arial" pitchFamily="34" charset="0"/>
              </a:rPr>
              <a:t>Submit lesson plans a minimum of 48 hours in advance to CT (or sooner if your CT requires it) for review/feedback. Make adjustments to lesson plans as requested.</a:t>
            </a:r>
          </a:p>
          <a:p>
            <a:pPr lvl="1" eaLnBrk="1" hangingPunct="1">
              <a:spcAft>
                <a:spcPts val="1200"/>
              </a:spcAft>
              <a:defRPr/>
            </a:pPr>
            <a:r>
              <a:rPr lang="en-US" sz="2000" kern="1200" dirty="0">
                <a:latin typeface="Arial" pitchFamily="34" charset="0"/>
                <a:cs typeface="Arial" pitchFamily="34" charset="0"/>
              </a:rPr>
              <a:t>Organize lesson plans into a notebook that is available at all times for review. Make notebook available to Faculty </a:t>
            </a:r>
            <a:r>
              <a:rPr lang="en-US" sz="2000" dirty="0">
                <a:latin typeface="Arial" pitchFamily="34" charset="0"/>
                <a:cs typeface="Arial" pitchFamily="34" charset="0"/>
              </a:rPr>
              <a:t>S</a:t>
            </a:r>
            <a:r>
              <a:rPr lang="en-US" sz="2000" kern="1200" dirty="0">
                <a:latin typeface="Arial" pitchFamily="34" charset="0"/>
                <a:cs typeface="Arial" pitchFamily="34" charset="0"/>
              </a:rPr>
              <a:t>upervisor. Keep this for future job interviews as well.</a:t>
            </a:r>
          </a:p>
          <a:p>
            <a:pPr lvl="1" eaLnBrk="1" hangingPunct="1">
              <a:defRPr/>
            </a:pPr>
            <a:r>
              <a:rPr lang="en-US" sz="2000" kern="1200" dirty="0">
                <a:latin typeface="Arial" pitchFamily="34" charset="0"/>
                <a:cs typeface="Arial" pitchFamily="34" charset="0"/>
              </a:rPr>
              <a:t>Send lesson plans to Faculty Supervisor at least 48 hours prior to observation-or as directed by your Faculty Supervisor.</a:t>
            </a:r>
            <a:endParaRPr lang="en-US" sz="2000" dirty="0">
              <a:latin typeface="Arial" pitchFamily="34" charset="0"/>
              <a:cs typeface="Arial" pitchFamily="34" charset="0"/>
            </a:endParaRPr>
          </a:p>
          <a:p>
            <a:pPr>
              <a:defRPr/>
            </a:pPr>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19200" y="685800"/>
            <a:ext cx="7010400" cy="1066799"/>
          </a:xfrm>
        </p:spPr>
        <p:txBody>
          <a:bodyPr>
            <a:normAutofit/>
          </a:bodyPr>
          <a:lstStyle/>
          <a:p>
            <a:pPr algn="ctr"/>
            <a:r>
              <a:rPr lang="en-US" dirty="0">
                <a:cs typeface="Arial" panose="020B0604020202020204" pitchFamily="34" charset="0"/>
              </a:rPr>
              <a:t>Student Teaching Requirements, Cont.</a:t>
            </a:r>
          </a:p>
        </p:txBody>
      </p:sp>
      <p:sp>
        <p:nvSpPr>
          <p:cNvPr id="12291" name="Content Placeholder 2"/>
          <p:cNvSpPr>
            <a:spLocks noGrp="1"/>
          </p:cNvSpPr>
          <p:nvPr>
            <p:ph idx="1"/>
          </p:nvPr>
        </p:nvSpPr>
        <p:spPr>
          <a:xfrm>
            <a:off x="0" y="1981199"/>
            <a:ext cx="8431481" cy="4242725"/>
          </a:xfrm>
        </p:spPr>
        <p:txBody>
          <a:bodyPr>
            <a:normAutofit fontScale="77500" lnSpcReduction="20000"/>
          </a:bodyPr>
          <a:lstStyle/>
          <a:p>
            <a:pPr eaLnBrk="1" hangingPunct="1">
              <a:buFont typeface="Wingdings" panose="05000000000000000000" pitchFamily="2" charset="2"/>
              <a:buNone/>
            </a:pPr>
            <a:r>
              <a:rPr lang="en-US" sz="2200" b="1" dirty="0">
                <a:solidFill>
                  <a:schemeClr val="tx2">
                    <a:lumMod val="90000"/>
                    <a:lumOff val="10000"/>
                  </a:schemeClr>
                </a:solidFill>
                <a:latin typeface="Arial" charset="0"/>
                <a:cs typeface="Arial" charset="0"/>
              </a:rPr>
              <a:t>	 Seminar Course</a:t>
            </a:r>
            <a:r>
              <a:rPr lang="en-US" b="1" dirty="0">
                <a:solidFill>
                  <a:schemeClr val="tx2">
                    <a:lumMod val="90000"/>
                    <a:lumOff val="10000"/>
                  </a:schemeClr>
                </a:solidFill>
                <a:latin typeface="Arial" charset="0"/>
                <a:cs typeface="Arial" charset="0"/>
              </a:rPr>
              <a:t> – </a:t>
            </a:r>
          </a:p>
          <a:p>
            <a:pPr lvl="1"/>
            <a:r>
              <a:rPr lang="en-US" sz="1900" dirty="0">
                <a:latin typeface="Arial" panose="020B0604020202020204" pitchFamily="34" charset="0"/>
                <a:cs typeface="Arial" panose="020B0604020202020204" pitchFamily="34" charset="0"/>
              </a:rPr>
              <a:t>You will take a 12-week seminar course that will guide you through your assignments while student teaching.</a:t>
            </a:r>
          </a:p>
          <a:p>
            <a:pPr lvl="2">
              <a:buFont typeface="Arial" panose="020B0604020202020204" pitchFamily="34" charset="0"/>
              <a:buChar char="•"/>
            </a:pPr>
            <a:r>
              <a:rPr lang="en-US" sz="1900" dirty="0">
                <a:latin typeface="Arial" panose="020B0604020202020204" pitchFamily="34" charset="0"/>
                <a:cs typeface="Arial" panose="020B0604020202020204" pitchFamily="34" charset="0"/>
              </a:rPr>
              <a:t>Begins approximately 1 to 2 weeks after the start of student teaching. Follow up with your academic counselor.</a:t>
            </a:r>
          </a:p>
          <a:p>
            <a:pPr lvl="2">
              <a:buFont typeface="Arial" panose="020B0604020202020204" pitchFamily="34" charset="0"/>
              <a:buChar char="•"/>
            </a:pPr>
            <a:r>
              <a:rPr lang="en-US" sz="2200" dirty="0">
                <a:latin typeface="Arial" panose="020B0604020202020204" pitchFamily="34" charset="0"/>
                <a:cs typeface="Arial" panose="020B0604020202020204" pitchFamily="34" charset="0"/>
              </a:rPr>
              <a:t>Main Component- </a:t>
            </a:r>
            <a:r>
              <a:rPr lang="en-US" sz="2200" b="1" dirty="0">
                <a:solidFill>
                  <a:schemeClr val="tx2">
                    <a:lumMod val="90000"/>
                    <a:lumOff val="10000"/>
                  </a:schemeClr>
                </a:solidFill>
                <a:latin typeface="Arial" charset="0"/>
                <a:cs typeface="Arial" charset="0"/>
                <a:hlinkClick r:id="rId3"/>
              </a:rPr>
              <a:t>edTPA</a:t>
            </a:r>
            <a:r>
              <a:rPr lang="en-US" sz="2000" dirty="0">
                <a:latin typeface="Arial" panose="020B0604020202020204" pitchFamily="34" charset="0"/>
                <a:cs typeface="Arial" panose="020B0604020202020204" pitchFamily="34" charset="0"/>
              </a:rPr>
              <a:t>:</a:t>
            </a:r>
          </a:p>
          <a:p>
            <a:pPr lvl="3"/>
            <a:r>
              <a:rPr lang="en-US" altLang="en-US" sz="18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n assessment to ensure that all beginning teachers are prepared to teach effectively. Student Teachers will need to demonstrate what they can and will do in the classroom to help all students learn.</a:t>
            </a:r>
          </a:p>
          <a:p>
            <a:pPr lvl="3"/>
            <a:r>
              <a:rPr lang="en-US" sz="1800" dirty="0">
                <a:latin typeface="Arial" panose="020B0604020202020204" pitchFamily="34" charset="0"/>
                <a:cs typeface="Arial" panose="020B0604020202020204" pitchFamily="34" charset="0"/>
              </a:rPr>
              <a:t>Encourages feedback and self-reflection that nurtures professional growth and preparation for classroom instruction.</a:t>
            </a:r>
          </a:p>
          <a:p>
            <a:pPr lvl="3"/>
            <a:r>
              <a:rPr lang="en-US" sz="1800" dirty="0">
                <a:latin typeface="Arial" panose="020B0604020202020204" pitchFamily="34" charset="0"/>
                <a:cs typeface="Arial" panose="020B0604020202020204" pitchFamily="34" charset="0"/>
              </a:rPr>
              <a:t>Documentation of classroom work by submitting a portfolio that includes artifacts and commentaries.</a:t>
            </a:r>
          </a:p>
          <a:p>
            <a:pPr lvl="4">
              <a:buFont typeface="Wingdings" panose="05000000000000000000" pitchFamily="2" charset="2"/>
              <a:buChar char="v"/>
            </a:pPr>
            <a:r>
              <a:rPr lang="en-US" sz="1800" b="1" dirty="0">
                <a:latin typeface="Arial" panose="020B0604020202020204" pitchFamily="34" charset="0"/>
                <a:cs typeface="Arial" panose="020B0604020202020204" pitchFamily="34" charset="0"/>
              </a:rPr>
              <a:t>No student’s last name should appear on any materials submitted nor should they be made public in any way. Permission forms are required.</a:t>
            </a:r>
            <a:r>
              <a:rPr lang="en-US" sz="1800" dirty="0"/>
              <a:t> </a:t>
            </a:r>
            <a:endParaRPr lang="en-US" sz="1800" dirty="0">
              <a:latin typeface="Arial" panose="020B0604020202020204" pitchFamily="34" charset="0"/>
              <a:cs typeface="Arial" panose="020B0604020202020204" pitchFamily="34" charset="0"/>
            </a:endParaRPr>
          </a:p>
          <a:p>
            <a:pPr marL="128016" lvl="1" indent="0" eaLnBrk="1" hangingPunct="1">
              <a:buNone/>
            </a:pPr>
            <a:endParaRPr lang="en-US" sz="2000" dirty="0">
              <a:latin typeface="Arial" panose="020B0604020202020204" pitchFamily="34" charset="0"/>
              <a:cs typeface="Arial" panose="020B0604020202020204" pitchFamily="34" charset="0"/>
            </a:endParaRPr>
          </a:p>
          <a:p>
            <a:pPr lvl="2" eaLnBrk="1" hangingPunct="1">
              <a:buFont typeface="Wingdings" panose="05000000000000000000" pitchFamily="2" charset="2"/>
              <a:buNone/>
            </a:pP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09809" y="154596"/>
            <a:ext cx="1738942" cy="531204"/>
          </a:xfrm>
          <a:prstGeom prst="rect">
            <a:avLst/>
          </a:prstGeom>
          <a:noFill/>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16178</TotalTime>
  <Pages>14</Pages>
  <Words>3866</Words>
  <Application>Microsoft Office PowerPoint</Application>
  <PresentationFormat>On-screen Show (4:3)</PresentationFormat>
  <Paragraphs>244</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Times New Roman</vt:lpstr>
      <vt:lpstr>Arial Rounded MT Bold</vt:lpstr>
      <vt:lpstr>Roboto</vt:lpstr>
      <vt:lpstr>Wingdings</vt:lpstr>
      <vt:lpstr>Calibri</vt:lpstr>
      <vt:lpstr>Lucida Handwriting</vt:lpstr>
      <vt:lpstr>Gill Sans MT</vt:lpstr>
      <vt:lpstr>Arial</vt:lpstr>
      <vt:lpstr>Gallery</vt:lpstr>
      <vt:lpstr>PowerPoint Presentation</vt:lpstr>
      <vt:lpstr>Agenda </vt:lpstr>
      <vt:lpstr>You’re Almost “Home!”</vt:lpstr>
      <vt:lpstr>Terms and Concepts</vt:lpstr>
      <vt:lpstr>Who is my Faculty Supervisor (FS)?</vt:lpstr>
      <vt:lpstr>   Student Teaching Practicum</vt:lpstr>
      <vt:lpstr>Student Teaching Requirements</vt:lpstr>
      <vt:lpstr>Student Teaching Requirements, Cont.</vt:lpstr>
      <vt:lpstr>Student Teaching Requirements, Cont.</vt:lpstr>
      <vt:lpstr>      Academic Language</vt:lpstr>
      <vt:lpstr>3-5 Consecutive Lesson Plan    Segment</vt:lpstr>
      <vt:lpstr>Tk20</vt:lpstr>
      <vt:lpstr>12 Week Suggested Schedule </vt:lpstr>
      <vt:lpstr>Evaluations</vt:lpstr>
      <vt:lpstr> PROFESSIONAL eXPECTATIONS</vt:lpstr>
      <vt:lpstr>Improvement Plans</vt:lpstr>
      <vt:lpstr>Professional Dress for Student Teaching</vt:lpstr>
      <vt:lpstr>Professional Dress for Student Teaching, Cont.</vt:lpstr>
      <vt:lpstr>Additional Requirements for Success</vt:lpstr>
      <vt:lpstr>Additional Requirements for Success, Cont.</vt:lpstr>
      <vt:lpstr>Additional Requirements for Success, Cont.</vt:lpstr>
      <vt:lpstr>Resources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Slides</dc:title>
  <dc:subject/>
  <dc:creator>Pam Smith</dc:creator>
  <cp:keywords/>
  <dc:description/>
  <cp:lastModifiedBy>Lisa Caron</cp:lastModifiedBy>
  <cp:revision>775</cp:revision>
  <cp:lastPrinted>2001-02-27T16:32:38Z</cp:lastPrinted>
  <dcterms:created xsi:type="dcterms:W3CDTF">1997-04-23T19:56:56Z</dcterms:created>
  <dcterms:modified xsi:type="dcterms:W3CDTF">2021-09-27T15:16:28Z</dcterms:modified>
</cp:coreProperties>
</file>